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6"/>
  </p:sldMasterIdLst>
  <p:notesMasterIdLst>
    <p:notesMasterId r:id="rId51"/>
  </p:notesMasterIdLst>
  <p:handoutMasterIdLst>
    <p:handoutMasterId r:id="rId52"/>
  </p:handoutMasterIdLst>
  <p:sldIdLst>
    <p:sldId id="270" r:id="rId7"/>
    <p:sldId id="694" r:id="rId8"/>
    <p:sldId id="653" r:id="rId9"/>
    <p:sldId id="660" r:id="rId10"/>
    <p:sldId id="677" r:id="rId11"/>
    <p:sldId id="661" r:id="rId12"/>
    <p:sldId id="678" r:id="rId13"/>
    <p:sldId id="679" r:id="rId14"/>
    <p:sldId id="662" r:id="rId15"/>
    <p:sldId id="663" r:id="rId16"/>
    <p:sldId id="676" r:id="rId17"/>
    <p:sldId id="664" r:id="rId18"/>
    <p:sldId id="674" r:id="rId19"/>
    <p:sldId id="683" r:id="rId20"/>
    <p:sldId id="684" r:id="rId21"/>
    <p:sldId id="685" r:id="rId22"/>
    <p:sldId id="690" r:id="rId23"/>
    <p:sldId id="691" r:id="rId24"/>
    <p:sldId id="695" r:id="rId25"/>
    <p:sldId id="688" r:id="rId26"/>
    <p:sldId id="672" r:id="rId27"/>
    <p:sldId id="651" r:id="rId28"/>
    <p:sldId id="712" r:id="rId29"/>
    <p:sldId id="713" r:id="rId30"/>
    <p:sldId id="714" r:id="rId31"/>
    <p:sldId id="715" r:id="rId32"/>
    <p:sldId id="716" r:id="rId33"/>
    <p:sldId id="717" r:id="rId34"/>
    <p:sldId id="718" r:id="rId35"/>
    <p:sldId id="719" r:id="rId36"/>
    <p:sldId id="720" r:id="rId37"/>
    <p:sldId id="721" r:id="rId38"/>
    <p:sldId id="699" r:id="rId39"/>
    <p:sldId id="700" r:id="rId40"/>
    <p:sldId id="701" r:id="rId41"/>
    <p:sldId id="702" r:id="rId42"/>
    <p:sldId id="703" r:id="rId43"/>
    <p:sldId id="704" r:id="rId44"/>
    <p:sldId id="705" r:id="rId45"/>
    <p:sldId id="706" r:id="rId46"/>
    <p:sldId id="707" r:id="rId47"/>
    <p:sldId id="708" r:id="rId48"/>
    <p:sldId id="709" r:id="rId49"/>
    <p:sldId id="710" r:id="rId5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1pPr>
    <a:lvl2pPr marL="4572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2pPr>
    <a:lvl3pPr marL="9144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3pPr>
    <a:lvl4pPr marL="13716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4pPr>
    <a:lvl5pPr marL="18288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5pPr>
    <a:lvl6pPr marL="22860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6pPr>
    <a:lvl7pPr marL="27432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7pPr>
    <a:lvl8pPr marL="32004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8pPr>
    <a:lvl9pPr marL="36576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0066CC"/>
    <a:srgbClr val="345A98"/>
    <a:srgbClr val="22509A"/>
    <a:srgbClr val="1D4585"/>
    <a:srgbClr val="FFFF99"/>
    <a:srgbClr val="334B99"/>
    <a:srgbClr val="065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7" autoAdjust="0"/>
    <p:restoredTop sz="94675"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7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34" y="-8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172142426920228E-2"/>
          <c:y val="1.7532239259348745E-2"/>
          <c:w val="0.89026057672439163"/>
          <c:h val="0.89798106205076234"/>
        </c:manualLayout>
      </c:layout>
      <c:barChart>
        <c:barDir val="col"/>
        <c:grouping val="clustered"/>
        <c:varyColors val="0"/>
        <c:ser>
          <c:idx val="1"/>
          <c:order val="0"/>
          <c:tx>
            <c:strRef>
              <c:f>Sheet1!$F$4</c:f>
              <c:strCache>
                <c:ptCount val="1"/>
                <c:pt idx="0">
                  <c:v>Median (list)</c:v>
                </c:pt>
              </c:strCache>
            </c:strRef>
          </c:tx>
          <c:invertIfNegative val="0"/>
          <c:dLbls>
            <c:showLegendKey val="0"/>
            <c:showVal val="1"/>
            <c:showCatName val="0"/>
            <c:showSerName val="0"/>
            <c:showPercent val="0"/>
            <c:showBubbleSize val="0"/>
            <c:showLeaderLines val="0"/>
          </c:dLbls>
          <c:cat>
            <c:numRef>
              <c:f>Sheet1!$E$5:$E$10</c:f>
              <c:numCache>
                <c:formatCode>General</c:formatCode>
                <c:ptCount val="6"/>
                <c:pt idx="0">
                  <c:v>2002</c:v>
                </c:pt>
                <c:pt idx="1">
                  <c:v>2010</c:v>
                </c:pt>
                <c:pt idx="2">
                  <c:v>2011</c:v>
                </c:pt>
                <c:pt idx="3">
                  <c:v>2012</c:v>
                </c:pt>
                <c:pt idx="4">
                  <c:v>2013</c:v>
                </c:pt>
                <c:pt idx="5">
                  <c:v>2014</c:v>
                </c:pt>
              </c:numCache>
            </c:numRef>
          </c:cat>
          <c:val>
            <c:numRef>
              <c:f>Sheet1!$F$5:$F$10</c:f>
              <c:numCache>
                <c:formatCode>0.00</c:formatCode>
                <c:ptCount val="6"/>
                <c:pt idx="0">
                  <c:v>1.06</c:v>
                </c:pt>
                <c:pt idx="1">
                  <c:v>1.01</c:v>
                </c:pt>
                <c:pt idx="2">
                  <c:v>1</c:v>
                </c:pt>
                <c:pt idx="3">
                  <c:v>0.99</c:v>
                </c:pt>
                <c:pt idx="4">
                  <c:v>0.9700000000000002</c:v>
                </c:pt>
                <c:pt idx="5">
                  <c:v>1.02</c:v>
                </c:pt>
              </c:numCache>
            </c:numRef>
          </c:val>
        </c:ser>
        <c:ser>
          <c:idx val="0"/>
          <c:order val="1"/>
          <c:tx>
            <c:strRef>
              <c:f>Sheet1!$G$4</c:f>
              <c:strCache>
                <c:ptCount val="1"/>
                <c:pt idx="0">
                  <c:v>Median (ATP)</c:v>
                </c:pt>
              </c:strCache>
            </c:strRef>
          </c:tx>
          <c:invertIfNegative val="0"/>
          <c:dLbls>
            <c:showLegendKey val="0"/>
            <c:showVal val="1"/>
            <c:showCatName val="0"/>
            <c:showSerName val="0"/>
            <c:showPercent val="0"/>
            <c:showBubbleSize val="0"/>
            <c:showLeaderLines val="0"/>
          </c:dLbls>
          <c:cat>
            <c:numRef>
              <c:f>Sheet1!$E$5:$E$10</c:f>
              <c:numCache>
                <c:formatCode>General</c:formatCode>
                <c:ptCount val="6"/>
                <c:pt idx="0">
                  <c:v>2002</c:v>
                </c:pt>
                <c:pt idx="1">
                  <c:v>2010</c:v>
                </c:pt>
                <c:pt idx="2">
                  <c:v>2011</c:v>
                </c:pt>
                <c:pt idx="3">
                  <c:v>2012</c:v>
                </c:pt>
                <c:pt idx="4">
                  <c:v>2013</c:v>
                </c:pt>
                <c:pt idx="5">
                  <c:v>2014</c:v>
                </c:pt>
              </c:numCache>
            </c:numRef>
          </c:cat>
          <c:val>
            <c:numRef>
              <c:f>Sheet1!$G$5:$G$10</c:f>
              <c:numCache>
                <c:formatCode>General</c:formatCode>
                <c:ptCount val="6"/>
                <c:pt idx="0">
                  <c:v>1.08</c:v>
                </c:pt>
                <c:pt idx="1">
                  <c:v>1.06</c:v>
                </c:pt>
                <c:pt idx="2">
                  <c:v>1.05</c:v>
                </c:pt>
                <c:pt idx="3">
                  <c:v>1.07</c:v>
                </c:pt>
                <c:pt idx="4">
                  <c:v>1.06</c:v>
                </c:pt>
                <c:pt idx="5">
                  <c:v>1.1299999999999992</c:v>
                </c:pt>
              </c:numCache>
            </c:numRef>
          </c:val>
        </c:ser>
        <c:dLbls>
          <c:showLegendKey val="0"/>
          <c:showVal val="0"/>
          <c:showCatName val="0"/>
          <c:showSerName val="0"/>
          <c:showPercent val="0"/>
          <c:showBubbleSize val="0"/>
        </c:dLbls>
        <c:gapWidth val="100"/>
        <c:axId val="35167232"/>
        <c:axId val="5186304"/>
      </c:barChart>
      <c:catAx>
        <c:axId val="35167232"/>
        <c:scaling>
          <c:orientation val="minMax"/>
        </c:scaling>
        <c:delete val="0"/>
        <c:axPos val="b"/>
        <c:numFmt formatCode="General" sourceLinked="1"/>
        <c:majorTickMark val="out"/>
        <c:minorTickMark val="none"/>
        <c:tickLblPos val="nextTo"/>
        <c:crossAx val="5186304"/>
        <c:crosses val="autoZero"/>
        <c:auto val="1"/>
        <c:lblAlgn val="ctr"/>
        <c:lblOffset val="100"/>
        <c:noMultiLvlLbl val="0"/>
      </c:catAx>
      <c:valAx>
        <c:axId val="5186304"/>
        <c:scaling>
          <c:orientation val="minMax"/>
        </c:scaling>
        <c:delete val="0"/>
        <c:axPos val="l"/>
        <c:numFmt formatCode="0%" sourceLinked="0"/>
        <c:majorTickMark val="out"/>
        <c:minorTickMark val="none"/>
        <c:tickLblPos val="nextTo"/>
        <c:crossAx val="35167232"/>
        <c:crosses val="autoZero"/>
        <c:crossBetween val="between"/>
      </c:valAx>
    </c:plotArea>
    <c:legend>
      <c:legendPos val="t"/>
      <c:layout>
        <c:manualLayout>
          <c:xMode val="edge"/>
          <c:yMode val="edge"/>
          <c:x val="0.27871892458825731"/>
          <c:y val="9.7680329697127657E-2"/>
          <c:w val="0.5085030322540447"/>
          <c:h val="5.195132180624009E-2"/>
        </c:manualLayout>
      </c:layout>
      <c:overlay val="0"/>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1923" name="Rectangle 3"/>
          <p:cNvSpPr>
            <a:spLocks noGrp="1" noChangeArrowheads="1"/>
          </p:cNvSpPr>
          <p:nvPr>
            <p:ph type="dt" sz="quarter" idx="1"/>
          </p:nvPr>
        </p:nvSpPr>
        <p:spPr bwMode="auto">
          <a:xfrm>
            <a:off x="3897514"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r" defTabSz="919029">
              <a:defRPr sz="1200">
                <a:latin typeface="Arial" charset="0"/>
                <a:ea typeface="+mn-ea"/>
                <a:cs typeface="+mn-cs"/>
              </a:defRPr>
            </a:lvl1pPr>
          </a:lstStyle>
          <a:p>
            <a:pPr>
              <a:defRPr/>
            </a:pPr>
            <a:endParaRPr lang="en-US" dirty="0"/>
          </a:p>
        </p:txBody>
      </p:sp>
      <p:sp>
        <p:nvSpPr>
          <p:cNvPr id="81924"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1925" name="Rectangle 5"/>
          <p:cNvSpPr>
            <a:spLocks noGrp="1" noChangeArrowheads="1"/>
          </p:cNvSpPr>
          <p:nvPr>
            <p:ph type="sldNum" sz="quarter" idx="3"/>
          </p:nvPr>
        </p:nvSpPr>
        <p:spPr bwMode="auto">
          <a:xfrm>
            <a:off x="3897514"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r" defTabSz="919029">
              <a:defRPr sz="1200">
                <a:latin typeface="Arial" charset="0"/>
                <a:ea typeface="+mn-ea"/>
                <a:cs typeface="+mn-cs"/>
              </a:defRPr>
            </a:lvl1pPr>
          </a:lstStyle>
          <a:p>
            <a:pPr>
              <a:defRPr/>
            </a:pPr>
            <a:fld id="{39313D9F-DA49-4AD3-8B34-EDA51CB5E2FB}" type="slidenum">
              <a:rPr lang="en-US"/>
              <a:pPr>
                <a:defRPr/>
              </a:pPr>
              <a:t>‹#›</a:t>
            </a:fld>
            <a:endParaRPr lang="en-US" dirty="0"/>
          </a:p>
        </p:txBody>
      </p:sp>
    </p:spTree>
    <p:extLst>
      <p:ext uri="{BB962C8B-B14F-4D97-AF65-F5344CB8AC3E}">
        <p14:creationId xmlns:p14="http://schemas.microsoft.com/office/powerpoint/2010/main" val="24619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7043" name="Rectangle 3"/>
          <p:cNvSpPr>
            <a:spLocks noGrp="1" noChangeArrowheads="1"/>
          </p:cNvSpPr>
          <p:nvPr>
            <p:ph type="dt" idx="1"/>
          </p:nvPr>
        </p:nvSpPr>
        <p:spPr bwMode="auto">
          <a:xfrm>
            <a:off x="3897514"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r" defTabSz="919029">
              <a:defRPr sz="120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8805" y="4416425"/>
            <a:ext cx="5505762" cy="4183063"/>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7047" name="Rectangle 7"/>
          <p:cNvSpPr>
            <a:spLocks noGrp="1" noChangeArrowheads="1"/>
          </p:cNvSpPr>
          <p:nvPr>
            <p:ph type="sldNum" sz="quarter" idx="5"/>
          </p:nvPr>
        </p:nvSpPr>
        <p:spPr bwMode="auto">
          <a:xfrm>
            <a:off x="3897514"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r" defTabSz="919029">
              <a:defRPr sz="1200">
                <a:latin typeface="Arial" charset="0"/>
                <a:ea typeface="+mn-ea"/>
                <a:cs typeface="+mn-cs"/>
              </a:defRPr>
            </a:lvl1pPr>
          </a:lstStyle>
          <a:p>
            <a:pPr>
              <a:defRPr/>
            </a:pPr>
            <a:fld id="{4E19FC8C-A737-4421-B42C-9DC5D720C03F}" type="slidenum">
              <a:rPr lang="en-US"/>
              <a:pPr>
                <a:defRPr/>
              </a:pPr>
              <a:t>‹#›</a:t>
            </a:fld>
            <a:endParaRPr lang="en-US" dirty="0"/>
          </a:p>
        </p:txBody>
      </p:sp>
    </p:spTree>
    <p:extLst>
      <p:ext uri="{BB962C8B-B14F-4D97-AF65-F5344CB8AC3E}">
        <p14:creationId xmlns:p14="http://schemas.microsoft.com/office/powerpoint/2010/main" val="438913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0" charset="-128"/>
        <a:cs typeface="ＭＳ Ｐゴシック" pitchFamily="-6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17575"/>
            <a:fld id="{FE7834DD-5152-4FD0-B8A5-4E45EBD2FE10}" type="slidenum">
              <a:rPr lang="en-US">
                <a:latin typeface="Arial" pitchFamily="-60" charset="-52"/>
                <a:ea typeface="ＭＳ Ｐゴシック" pitchFamily="-60" charset="-128"/>
                <a:cs typeface="ＭＳ Ｐゴシック" pitchFamily="-60" charset="-128"/>
              </a:rPr>
              <a:pPr defTabSz="917575"/>
              <a:t>1</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12</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14</a:t>
            </a:fld>
            <a:endParaRPr lang="en-US" dirty="0"/>
          </a:p>
        </p:txBody>
      </p:sp>
    </p:spTree>
    <p:extLst>
      <p:ext uri="{BB962C8B-B14F-4D97-AF65-F5344CB8AC3E}">
        <p14:creationId xmlns:p14="http://schemas.microsoft.com/office/powerpoint/2010/main" val="91440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15</a:t>
            </a:fld>
            <a:endParaRPr lang="en-US" dirty="0"/>
          </a:p>
        </p:txBody>
      </p:sp>
    </p:spTree>
    <p:extLst>
      <p:ext uri="{BB962C8B-B14F-4D97-AF65-F5344CB8AC3E}">
        <p14:creationId xmlns:p14="http://schemas.microsoft.com/office/powerpoint/2010/main" val="91440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smtClean="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16</a:t>
            </a:fld>
            <a:endParaRPr lang="en-US" dirty="0"/>
          </a:p>
        </p:txBody>
      </p:sp>
    </p:spTree>
    <p:extLst>
      <p:ext uri="{BB962C8B-B14F-4D97-AF65-F5344CB8AC3E}">
        <p14:creationId xmlns:p14="http://schemas.microsoft.com/office/powerpoint/2010/main" val="91440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17</a:t>
            </a:fld>
            <a:endParaRPr lang="en-US" dirty="0"/>
          </a:p>
        </p:txBody>
      </p:sp>
    </p:spTree>
    <p:extLst>
      <p:ext uri="{BB962C8B-B14F-4D97-AF65-F5344CB8AC3E}">
        <p14:creationId xmlns:p14="http://schemas.microsoft.com/office/powerpoint/2010/main" val="139851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18</a:t>
            </a:fld>
            <a:endParaRPr lang="en-US" dirty="0"/>
          </a:p>
        </p:txBody>
      </p:sp>
    </p:spTree>
    <p:extLst>
      <p:ext uri="{BB962C8B-B14F-4D97-AF65-F5344CB8AC3E}">
        <p14:creationId xmlns:p14="http://schemas.microsoft.com/office/powerpoint/2010/main" val="86743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19</a:t>
            </a:fld>
            <a:endParaRPr lang="en-US" dirty="0"/>
          </a:p>
        </p:txBody>
      </p:sp>
    </p:spTree>
    <p:extLst>
      <p:ext uri="{BB962C8B-B14F-4D97-AF65-F5344CB8AC3E}">
        <p14:creationId xmlns:p14="http://schemas.microsoft.com/office/powerpoint/2010/main" val="325536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20</a:t>
            </a:fld>
            <a:endParaRPr lang="en-US" dirty="0"/>
          </a:p>
        </p:txBody>
      </p:sp>
    </p:spTree>
    <p:extLst>
      <p:ext uri="{BB962C8B-B14F-4D97-AF65-F5344CB8AC3E}">
        <p14:creationId xmlns:p14="http://schemas.microsoft.com/office/powerpoint/2010/main" val="267492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21</a:t>
            </a:fld>
            <a:endParaRPr lang="en-US" dirty="0"/>
          </a:p>
        </p:txBody>
      </p:sp>
    </p:spTree>
    <p:extLst>
      <p:ext uri="{BB962C8B-B14F-4D97-AF65-F5344CB8AC3E}">
        <p14:creationId xmlns:p14="http://schemas.microsoft.com/office/powerpoint/2010/main" val="403409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2</a:t>
            </a:fld>
            <a:endParaRPr lang="en-US" dirty="0"/>
          </a:p>
        </p:txBody>
      </p:sp>
    </p:spTree>
    <p:extLst>
      <p:ext uri="{BB962C8B-B14F-4D97-AF65-F5344CB8AC3E}">
        <p14:creationId xmlns:p14="http://schemas.microsoft.com/office/powerpoint/2010/main" val="86743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solidFill>
                  <a:srgbClr val="0070C0"/>
                </a:solidFill>
                <a:latin typeface="Arial Narrow" panose="020B0606020202030204" pitchFamily="34" charset="0"/>
              </a:rPr>
              <a:t>Same dosage regimen</a:t>
            </a:r>
          </a:p>
          <a:p>
            <a:r>
              <a:rPr lang="en-CA" b="0" dirty="0" smtClean="0">
                <a:solidFill>
                  <a:srgbClr val="0070C0"/>
                </a:solidFill>
                <a:latin typeface="Arial Narrow" panose="020B0606020202030204" pitchFamily="34" charset="0"/>
              </a:rPr>
              <a:t>Same chemical entity</a:t>
            </a:r>
          </a:p>
          <a:p>
            <a:r>
              <a:rPr lang="en-CA" b="0" dirty="0" smtClean="0">
                <a:solidFill>
                  <a:srgbClr val="0070C0"/>
                </a:solidFill>
                <a:latin typeface="Arial Narrow" panose="020B0606020202030204" pitchFamily="34" charset="0"/>
              </a:rPr>
              <a:t>Same indication or use</a:t>
            </a:r>
          </a:p>
          <a:p>
            <a:r>
              <a:rPr lang="en-CA" b="0" dirty="0" smtClean="0">
                <a:solidFill>
                  <a:srgbClr val="0070C0"/>
                </a:solidFill>
                <a:latin typeface="Arial Narrow" panose="020B0606020202030204" pitchFamily="34" charset="0"/>
              </a:rPr>
              <a:t>Same or comparable dosage form</a:t>
            </a:r>
          </a:p>
          <a:p>
            <a:endParaRPr lang="en-CA" dirty="0"/>
          </a:p>
        </p:txBody>
      </p:sp>
      <p:sp>
        <p:nvSpPr>
          <p:cNvPr id="4" name="Slide Number Placeholder 3"/>
          <p:cNvSpPr>
            <a:spLocks noGrp="1"/>
          </p:cNvSpPr>
          <p:nvPr>
            <p:ph type="sldNum" sz="quarter" idx="10"/>
          </p:nvPr>
        </p:nvSpPr>
        <p:spPr/>
        <p:txBody>
          <a:bodyPr/>
          <a:lstStyle/>
          <a:p>
            <a:fld id="{9F697BEB-0A81-4EFC-9B88-8F3450A1A4BF}" type="slidenum">
              <a:rPr lang="en-CA" smtClean="0"/>
              <a:pPr/>
              <a:t>36</a:t>
            </a:fld>
            <a:endParaRPr lang="en-CA"/>
          </a:p>
        </p:txBody>
      </p:sp>
    </p:spTree>
    <p:extLst>
      <p:ext uri="{BB962C8B-B14F-4D97-AF65-F5344CB8AC3E}">
        <p14:creationId xmlns:p14="http://schemas.microsoft.com/office/powerpoint/2010/main" val="100939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4</a:t>
            </a:fld>
            <a:endParaRPr lang="en-US" dirty="0"/>
          </a:p>
        </p:txBody>
      </p:sp>
    </p:spTree>
    <p:extLst>
      <p:ext uri="{BB962C8B-B14F-4D97-AF65-F5344CB8AC3E}">
        <p14:creationId xmlns:p14="http://schemas.microsoft.com/office/powerpoint/2010/main" val="419769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5</a:t>
            </a:fld>
            <a:endParaRPr lang="en-US" dirty="0"/>
          </a:p>
        </p:txBody>
      </p:sp>
    </p:spTree>
    <p:extLst>
      <p:ext uri="{BB962C8B-B14F-4D97-AF65-F5344CB8AC3E}">
        <p14:creationId xmlns:p14="http://schemas.microsoft.com/office/powerpoint/2010/main" val="419769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6</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7</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8</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9</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10</a:t>
            </a:fld>
            <a:endParaRPr lang="en-US" dirty="0"/>
          </a:p>
        </p:txBody>
      </p:sp>
    </p:spTree>
    <p:extLst>
      <p:ext uri="{BB962C8B-B14F-4D97-AF65-F5344CB8AC3E}">
        <p14:creationId xmlns:p14="http://schemas.microsoft.com/office/powerpoint/2010/main" val="2989399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pPr>
                <a:defRPr/>
              </a:pPr>
              <a:t>‹#›</a:t>
            </a:fld>
            <a:endParaRPr lang="en-US"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pPr>
                <a:defRPr/>
              </a:pPr>
              <a:t>‹#›</a:t>
            </a:fld>
            <a:endParaRPr lang="en-US"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pPr>
                <a:defRPr/>
              </a:pPr>
              <a:t>‹#›</a:t>
            </a:fld>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pPr>
                <a:def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pPr>
                <a:def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pPr>
                <a:def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pPr>
                <a:def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pPr>
                <a:def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pPr>
                <a:def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pPr>
                <a:def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a:defRPr/>
            </a:pPr>
            <a:fld id="{A6DF4415-3045-419F-B050-EC2F4DE45A4A}" type="slidenum">
              <a:rPr lang="en-US"/>
              <a:pPr>
                <a:defRPr/>
              </a:pPr>
              <a:t>‹#›</a:t>
            </a:fld>
            <a:endParaRPr lang="en-US" dirty="0"/>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dirty="0">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mprb-cepmb.gc.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mailto:compliance@pmprb-cepmb.gc.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guillaume.couillard@pmprb-cepmb.gc.ca" TargetMode="External"/><Relationship Id="rId2" Type="http://schemas.openxmlformats.org/officeDocument/2006/relationships/hyperlink" Target="http://www.pmprb-cepmb.gc.c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31640" y="3573016"/>
            <a:ext cx="7583760" cy="1944216"/>
          </a:xfrm>
        </p:spPr>
        <p:txBody>
          <a:bodyPr/>
          <a:lstStyle/>
          <a:p>
            <a:r>
              <a:rPr lang="en-CA" sz="3200" dirty="0" smtClean="0">
                <a:solidFill>
                  <a:schemeClr val="tx1">
                    <a:lumMod val="75000"/>
                  </a:schemeClr>
                </a:solidFill>
              </a:rPr>
              <a:t>Outreach sessions 2015</a:t>
            </a:r>
          </a:p>
          <a:p>
            <a:endParaRPr lang="en-CA" dirty="0" smtClean="0">
              <a:solidFill>
                <a:schemeClr val="tx1">
                  <a:lumMod val="75000"/>
                </a:schemeClr>
              </a:solidFill>
            </a:endParaRPr>
          </a:p>
          <a:p>
            <a:endParaRPr lang="en-CA" dirty="0" smtClean="0">
              <a:solidFill>
                <a:schemeClr val="tx1">
                  <a:lumMod val="75000"/>
                </a:schemeClr>
              </a:solidFill>
            </a:endParaRPr>
          </a:p>
          <a:p>
            <a:r>
              <a:rPr lang="en-CA" dirty="0" smtClean="0">
                <a:solidFill>
                  <a:schemeClr val="tx1">
                    <a:lumMod val="75000"/>
                  </a:schemeClr>
                </a:solidFill>
              </a:rPr>
              <a:t>					Montreal	November 5, 2015</a:t>
            </a:r>
          </a:p>
          <a:p>
            <a:r>
              <a:rPr lang="en-CA" dirty="0" smtClean="0">
                <a:solidFill>
                  <a:schemeClr val="tx1">
                    <a:lumMod val="75000"/>
                  </a:schemeClr>
                </a:solidFill>
              </a:rPr>
              <a:t>					Toronto	November 6, 2015</a:t>
            </a:r>
          </a:p>
          <a:p>
            <a:r>
              <a:rPr lang="en-CA" dirty="0" smtClean="0"/>
              <a:t>	</a:t>
            </a:r>
            <a:endParaRPr lang="en-CA" dirty="0"/>
          </a:p>
        </p:txBody>
      </p:sp>
      <p:sp>
        <p:nvSpPr>
          <p:cNvPr id="15362" name="AutoShape 2"/>
          <p:cNvSpPr>
            <a:spLocks noGrp="1" noChangeArrowheads="1"/>
          </p:cNvSpPr>
          <p:nvPr>
            <p:ph type="ctrTitle" sz="quarter"/>
          </p:nvPr>
        </p:nvSpPr>
        <p:spPr>
          <a:xfrm>
            <a:off x="1259632" y="2636912"/>
            <a:ext cx="7655768" cy="1152128"/>
          </a:xfrm>
        </p:spPr>
        <p:txBody>
          <a:bodyPr/>
          <a:lstStyle/>
          <a:p>
            <a:r>
              <a:rPr lang="en-US" sz="3600" dirty="0" smtClean="0">
                <a:solidFill>
                  <a:schemeClr val="tx1">
                    <a:lumMod val="75000"/>
                  </a:schemeClr>
                </a:solidFill>
              </a:rPr>
              <a:t>Patented Medicine Prices Review Board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848600" cy="743744"/>
          </a:xfrm>
        </p:spPr>
        <p:txBody>
          <a:bodyPr/>
          <a:lstStyle/>
          <a:p>
            <a:pPr algn="ctr"/>
            <a:r>
              <a:rPr lang="en-CA" dirty="0" smtClean="0">
                <a:solidFill>
                  <a:schemeClr val="tx1">
                    <a:lumMod val="75000"/>
                  </a:schemeClr>
                </a:solidFill>
              </a:rPr>
              <a:t>Form 1 – Block 7</a:t>
            </a:r>
            <a:r>
              <a:rPr lang="en-CA" dirty="0" smtClean="0"/>
              <a:t/>
            </a:r>
            <a:br>
              <a:rPr lang="en-CA" dirty="0" smtClean="0"/>
            </a:b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r>
              <a:rPr lang="en-CA" dirty="0"/>
              <a:t>The patent number must be numeric only. </a:t>
            </a:r>
            <a:r>
              <a:rPr lang="en-CA" dirty="0" smtClean="0"/>
              <a:t>No commas.</a:t>
            </a:r>
          </a:p>
          <a:p>
            <a:r>
              <a:rPr lang="en-CA" dirty="0" smtClean="0"/>
              <a:t>If </a:t>
            </a:r>
            <a:r>
              <a:rPr lang="en-CA" dirty="0"/>
              <a:t>the </a:t>
            </a:r>
            <a:r>
              <a:rPr lang="en-CA" dirty="0" smtClean="0"/>
              <a:t>patent </a:t>
            </a:r>
            <a:r>
              <a:rPr lang="en-CA" dirty="0"/>
              <a:t>has been </a:t>
            </a:r>
            <a:r>
              <a:rPr lang="en-CA" dirty="0" smtClean="0"/>
              <a:t>granted</a:t>
            </a:r>
            <a:r>
              <a:rPr lang="en-CA" dirty="0"/>
              <a:t>, </a:t>
            </a:r>
            <a:r>
              <a:rPr lang="en-CA" dirty="0" smtClean="0"/>
              <a:t>include </a:t>
            </a:r>
            <a:r>
              <a:rPr lang="en-CA" dirty="0"/>
              <a:t>the date. If it has not yet been granted, </a:t>
            </a:r>
            <a:r>
              <a:rPr lang="en-CA" dirty="0" smtClean="0"/>
              <a:t>leave </a:t>
            </a:r>
            <a:r>
              <a:rPr lang="en-CA" dirty="0"/>
              <a:t>that box blank. An expiration date must be included.</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10</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810" y="1196752"/>
            <a:ext cx="6367518" cy="3168351"/>
          </a:xfrm>
          <a:prstGeom prst="rect">
            <a:avLst/>
          </a:prstGeom>
        </p:spPr>
      </p:pic>
    </p:spTree>
    <p:extLst>
      <p:ext uri="{BB962C8B-B14F-4D97-AF65-F5344CB8AC3E}">
        <p14:creationId xmlns:p14="http://schemas.microsoft.com/office/powerpoint/2010/main" val="361424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1043608" y="476672"/>
            <a:ext cx="7871792" cy="648072"/>
          </a:xfrm>
        </p:spPr>
        <p:txBody>
          <a:bodyPr/>
          <a:lstStyle/>
          <a:p>
            <a:pPr algn="ctr" eaLnBrk="1" hangingPunct="1"/>
            <a:r>
              <a:rPr lang="en-US" sz="3600" dirty="0" smtClean="0">
                <a:solidFill>
                  <a:schemeClr val="tx1">
                    <a:lumMod val="75000"/>
                  </a:schemeClr>
                </a:solidFill>
              </a:rPr>
              <a:t>Patent (</a:t>
            </a:r>
            <a:r>
              <a:rPr lang="en-US" sz="3600" i="1" dirty="0" smtClean="0">
                <a:solidFill>
                  <a:schemeClr val="tx1">
                    <a:lumMod val="75000"/>
                  </a:schemeClr>
                </a:solidFill>
              </a:rPr>
              <a:t>Patent Act s</a:t>
            </a:r>
            <a:r>
              <a:rPr lang="en-US" sz="3600" dirty="0" smtClean="0">
                <a:solidFill>
                  <a:schemeClr val="tx1">
                    <a:lumMod val="75000"/>
                  </a:schemeClr>
                </a:solidFill>
              </a:rPr>
              <a:t>ection 45)</a:t>
            </a:r>
          </a:p>
        </p:txBody>
      </p:sp>
      <p:sp>
        <p:nvSpPr>
          <p:cNvPr id="17411" name="Rectangle 3"/>
          <p:cNvSpPr>
            <a:spLocks noGrp="1" noChangeArrowheads="1"/>
          </p:cNvSpPr>
          <p:nvPr>
            <p:ph type="body" idx="4294967295"/>
          </p:nvPr>
        </p:nvSpPr>
        <p:spPr>
          <a:xfrm>
            <a:off x="1066800" y="1484784"/>
            <a:ext cx="7848600" cy="5040560"/>
          </a:xfrm>
        </p:spPr>
        <p:txBody>
          <a:bodyPr/>
          <a:lstStyle/>
          <a:p>
            <a:pPr eaLnBrk="1" hangingPunct="1"/>
            <a:r>
              <a:rPr lang="en-US" dirty="0" smtClean="0"/>
              <a:t>If application filed </a:t>
            </a:r>
            <a:r>
              <a:rPr lang="en-US" u="sng" dirty="0" smtClean="0"/>
              <a:t>on or after</a:t>
            </a:r>
            <a:r>
              <a:rPr lang="en-US" dirty="0" smtClean="0"/>
              <a:t> October 1, 1989</a:t>
            </a:r>
          </a:p>
          <a:p>
            <a:pPr lvl="1" eaLnBrk="1" hangingPunct="1"/>
            <a:r>
              <a:rPr lang="en-US" dirty="0" smtClean="0"/>
              <a:t>Duration = 20 years after </a:t>
            </a:r>
            <a:r>
              <a:rPr lang="en-US" u="sng" dirty="0" smtClean="0"/>
              <a:t>filing</a:t>
            </a:r>
            <a:r>
              <a:rPr lang="en-US" dirty="0" smtClean="0"/>
              <a:t> date</a:t>
            </a:r>
          </a:p>
          <a:p>
            <a:pPr eaLnBrk="1" hangingPunct="1"/>
            <a:endParaRPr lang="en-US" dirty="0" smtClean="0"/>
          </a:p>
          <a:p>
            <a:pPr eaLnBrk="1" hangingPunct="1"/>
            <a:r>
              <a:rPr lang="en-US" dirty="0" smtClean="0"/>
              <a:t>If application filed </a:t>
            </a:r>
            <a:r>
              <a:rPr lang="en-US" u="sng" dirty="0" smtClean="0"/>
              <a:t>before</a:t>
            </a:r>
            <a:r>
              <a:rPr lang="en-US" dirty="0" smtClean="0"/>
              <a:t> October 1, 1989</a:t>
            </a:r>
          </a:p>
          <a:p>
            <a:pPr lvl="1" eaLnBrk="1" hangingPunct="1"/>
            <a:r>
              <a:rPr lang="en-US" dirty="0" smtClean="0"/>
              <a:t>Duration = 17 years from date on which patent was </a:t>
            </a:r>
            <a:r>
              <a:rPr lang="en-US" u="sng" dirty="0" smtClean="0"/>
              <a:t>issued</a:t>
            </a:r>
          </a:p>
        </p:txBody>
      </p:sp>
      <p:sp>
        <p:nvSpPr>
          <p:cNvPr id="17412" name="Line 4"/>
          <p:cNvSpPr>
            <a:spLocks noChangeShapeType="1"/>
          </p:cNvSpPr>
          <p:nvPr/>
        </p:nvSpPr>
        <p:spPr bwMode="auto">
          <a:xfrm>
            <a:off x="1043608" y="1196752"/>
            <a:ext cx="8100392"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
        <p:nvSpPr>
          <p:cNvPr id="1741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fld id="{A9CC6FA5-D90C-49F7-8B65-2100092624BE}" type="slidenum">
              <a:rPr lang="en-US" sz="1400" smtClean="0">
                <a:solidFill>
                  <a:schemeClr val="bg1"/>
                </a:solidFill>
              </a:rPr>
              <a:pPr eaLnBrk="1" hangingPunct="1"/>
              <a:t>11</a:t>
            </a:fld>
            <a:endParaRPr lang="en-US" sz="1400" dirty="0" smtClean="0"/>
          </a:p>
        </p:txBody>
      </p:sp>
    </p:spTree>
    <p:extLst>
      <p:ext uri="{BB962C8B-B14F-4D97-AF65-F5344CB8AC3E}">
        <p14:creationId xmlns:p14="http://schemas.microsoft.com/office/powerpoint/2010/main" val="1052297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402" y="260648"/>
            <a:ext cx="7848600" cy="1066800"/>
          </a:xfrm>
        </p:spPr>
        <p:txBody>
          <a:bodyPr/>
          <a:lstStyle/>
          <a:p>
            <a:pPr algn="ctr"/>
            <a:r>
              <a:rPr lang="en-CA" dirty="0" smtClean="0">
                <a:solidFill>
                  <a:schemeClr val="tx1">
                    <a:lumMod val="75000"/>
                  </a:schemeClr>
                </a:solidFill>
              </a:rPr>
              <a:t>Form 1 – Block </a:t>
            </a:r>
            <a:r>
              <a:rPr lang="en-CA" dirty="0">
                <a:solidFill>
                  <a:schemeClr val="tx1">
                    <a:lumMod val="75000"/>
                  </a:schemeClr>
                </a:solidFill>
              </a:rPr>
              <a:t>8</a:t>
            </a:r>
            <a:r>
              <a:rPr lang="en-CA" dirty="0" smtClean="0">
                <a:solidFill>
                  <a:schemeClr val="tx1">
                    <a:lumMod val="75000"/>
                  </a:schemeClr>
                </a:solidFill>
              </a:rPr>
              <a:t/>
            </a:r>
            <a:br>
              <a:rPr lang="en-CA" dirty="0" smtClean="0">
                <a:solidFill>
                  <a:schemeClr val="tx1">
                    <a:lumMod val="75000"/>
                  </a:schemeClr>
                </a:solidFill>
              </a:rPr>
            </a:br>
            <a:endParaRPr lang="en-CA" dirty="0">
              <a:solidFill>
                <a:schemeClr val="tx1">
                  <a:lumMod val="75000"/>
                </a:schemeClr>
              </a:solidFill>
            </a:endParaRPr>
          </a:p>
        </p:txBody>
      </p:sp>
      <p:sp>
        <p:nvSpPr>
          <p:cNvPr id="7" name="Content Placeholder 6"/>
          <p:cNvSpPr>
            <a:spLocks noGrp="1"/>
          </p:cNvSpPr>
          <p:nvPr>
            <p:ph idx="1"/>
          </p:nvPr>
        </p:nvSpPr>
        <p:spPr/>
        <p:txBody>
          <a:bodyPr/>
          <a:lstStyle/>
          <a:p>
            <a:endParaRPr lang="en-CA" dirty="0" smtClean="0"/>
          </a:p>
          <a:p>
            <a:endParaRPr lang="en-CA" dirty="0"/>
          </a:p>
          <a:p>
            <a:endParaRPr lang="en-CA" dirty="0" smtClean="0"/>
          </a:p>
          <a:p>
            <a:endParaRPr lang="en-CA" dirty="0"/>
          </a:p>
          <a:p>
            <a:pPr marL="0" lvl="0" indent="0">
              <a:buNone/>
            </a:pPr>
            <a:endParaRPr lang="en-CA" dirty="0"/>
          </a:p>
          <a:p>
            <a:r>
              <a:rPr lang="en-CA" dirty="0" smtClean="0"/>
              <a:t>Submitted in Excel format with electronic signature OR </a:t>
            </a:r>
          </a:p>
          <a:p>
            <a:r>
              <a:rPr lang="en-CA" dirty="0" smtClean="0"/>
              <a:t>Submitted as a pdf copy of the signed Form 1 along with the </a:t>
            </a:r>
            <a:r>
              <a:rPr lang="en-CA" dirty="0"/>
              <a:t>unsigned version of the Form 1 in Excel </a:t>
            </a:r>
            <a:r>
              <a:rPr lang="en-CA" dirty="0" smtClean="0"/>
              <a:t>format</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12</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000" y="1196752"/>
            <a:ext cx="7848872" cy="3312142"/>
          </a:xfrm>
          <a:prstGeom prst="rect">
            <a:avLst/>
          </a:prstGeom>
        </p:spPr>
      </p:pic>
    </p:spTree>
    <p:extLst>
      <p:ext uri="{BB962C8B-B14F-4D97-AF65-F5344CB8AC3E}">
        <p14:creationId xmlns:p14="http://schemas.microsoft.com/office/powerpoint/2010/main" val="240152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704856" cy="1008112"/>
          </a:xfrm>
        </p:spPr>
        <p:txBody>
          <a:bodyPr/>
          <a:lstStyle/>
          <a:p>
            <a:pPr algn="ctr"/>
            <a:r>
              <a:rPr lang="en-CA" sz="3600" dirty="0" smtClean="0">
                <a:solidFill>
                  <a:schemeClr val="tx1">
                    <a:lumMod val="75000"/>
                  </a:schemeClr>
                </a:solidFill>
              </a:rPr>
              <a:t>Form 1 – Tips to avoid most common errors</a:t>
            </a:r>
            <a:endParaRPr lang="en-CA" sz="3600" dirty="0">
              <a:solidFill>
                <a:schemeClr val="tx1">
                  <a:lumMod val="75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13</a:t>
            </a:fld>
            <a:endParaRPr lang="en-US" dirty="0">
              <a:solidFill>
                <a:schemeClr val="tx1"/>
              </a:solidFill>
            </a:endParaRPr>
          </a:p>
        </p:txBody>
      </p:sp>
      <p:sp>
        <p:nvSpPr>
          <p:cNvPr id="12" name="Content Placeholder 2"/>
          <p:cNvSpPr txBox="1">
            <a:spLocks/>
          </p:cNvSpPr>
          <p:nvPr/>
        </p:nvSpPr>
        <p:spPr bwMode="auto">
          <a:xfrm>
            <a:off x="1050149" y="1486684"/>
            <a:ext cx="7920880" cy="44625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1000" dirty="0" smtClean="0"/>
          </a:p>
          <a:p>
            <a:pPr>
              <a:buFont typeface="Arial" pitchFamily="34" charset="0"/>
              <a:buChar char="•"/>
            </a:pPr>
            <a:r>
              <a:rPr lang="en-CA" sz="2000" dirty="0"/>
              <a:t>Do not comment directly on the </a:t>
            </a:r>
            <a:r>
              <a:rPr lang="en-CA" sz="2000" dirty="0" smtClean="0"/>
              <a:t>Form 1 </a:t>
            </a:r>
            <a:r>
              <a:rPr lang="en-CA" sz="2000" dirty="0"/>
              <a:t>template:  include a separate document (Word or email)</a:t>
            </a:r>
          </a:p>
          <a:p>
            <a:pPr>
              <a:buFont typeface="Arial" pitchFamily="34" charset="0"/>
              <a:buChar char="•"/>
            </a:pPr>
            <a:endParaRPr lang="en-CA" sz="1000" dirty="0" smtClean="0"/>
          </a:p>
          <a:p>
            <a:pPr>
              <a:buFont typeface="Arial" pitchFamily="34" charset="0"/>
              <a:buChar char="•"/>
            </a:pPr>
            <a:r>
              <a:rPr lang="en-CA" sz="2000" dirty="0"/>
              <a:t>Use the most recent version of the </a:t>
            </a:r>
            <a:r>
              <a:rPr lang="en-CA" sz="2000" dirty="0" smtClean="0"/>
              <a:t>Form 1 </a:t>
            </a:r>
            <a:r>
              <a:rPr lang="en-CA" sz="2000" dirty="0"/>
              <a:t>template which is available from the PMPRB website  (avoid retrieving the template through a Google search</a:t>
            </a:r>
            <a:r>
              <a:rPr lang="en-CA" sz="2000" dirty="0" smtClean="0"/>
              <a:t>)</a:t>
            </a:r>
          </a:p>
          <a:p>
            <a:pPr>
              <a:buFont typeface="Arial" pitchFamily="34" charset="0"/>
              <a:buChar char="•"/>
            </a:pPr>
            <a:endParaRPr lang="en-CA" sz="800" dirty="0" smtClean="0"/>
          </a:p>
          <a:p>
            <a:pPr>
              <a:buFont typeface="Arial" pitchFamily="34" charset="0"/>
              <a:buChar char="•"/>
            </a:pPr>
            <a:r>
              <a:rPr lang="en-CA" sz="2000" dirty="0"/>
              <a:t>Do not change template</a:t>
            </a:r>
          </a:p>
          <a:p>
            <a:pPr marL="0" indent="0">
              <a:buNone/>
            </a:pPr>
            <a:endParaRPr lang="en-CA" sz="1000" dirty="0" smtClean="0"/>
          </a:p>
          <a:p>
            <a:pPr>
              <a:buFont typeface="Arial" pitchFamily="34" charset="0"/>
              <a:buChar char="•"/>
            </a:pPr>
            <a:r>
              <a:rPr lang="en-CA" sz="2000" dirty="0" smtClean="0"/>
              <a:t>Form 1 </a:t>
            </a:r>
            <a:r>
              <a:rPr lang="en-CA" sz="2000" dirty="0"/>
              <a:t>must be submitted in </a:t>
            </a:r>
            <a:r>
              <a:rPr lang="en-CA" sz="2000" u="sng" dirty="0"/>
              <a:t>Excel</a:t>
            </a:r>
            <a:r>
              <a:rPr lang="en-CA" sz="2000" dirty="0"/>
              <a:t> format. A signed </a:t>
            </a:r>
            <a:r>
              <a:rPr lang="en-CA" sz="2000" dirty="0" smtClean="0"/>
              <a:t>pdf </a:t>
            </a:r>
            <a:r>
              <a:rPr lang="en-CA" sz="2000" dirty="0"/>
              <a:t>version may be submitted in addition to the </a:t>
            </a:r>
            <a:r>
              <a:rPr lang="en-CA" sz="2000" dirty="0" smtClean="0"/>
              <a:t>Excel</a:t>
            </a:r>
          </a:p>
          <a:p>
            <a:pPr>
              <a:buFont typeface="Arial" pitchFamily="34" charset="0"/>
              <a:buChar char="•"/>
            </a:pPr>
            <a:endParaRPr lang="en-CA" sz="1000" dirty="0" smtClean="0"/>
          </a:p>
          <a:p>
            <a:pPr>
              <a:buFont typeface="Arial" pitchFamily="34" charset="0"/>
              <a:buChar char="•"/>
            </a:pPr>
            <a:r>
              <a:rPr lang="en-CA" sz="2000" dirty="0" smtClean="0"/>
              <a:t>Send </a:t>
            </a:r>
            <a:r>
              <a:rPr lang="en-CA" sz="2000" dirty="0"/>
              <a:t>Form 1 to </a:t>
            </a:r>
          </a:p>
          <a:p>
            <a:pPr marL="342900" lvl="1" indent="0">
              <a:buNone/>
            </a:pPr>
            <a:r>
              <a:rPr lang="en-CA" sz="2000" dirty="0"/>
              <a:t>compliance@pmprb-cepmb.gc.ca</a:t>
            </a:r>
          </a:p>
          <a:p>
            <a:pPr>
              <a:buFont typeface="Arial" pitchFamily="34" charset="0"/>
              <a:buChar char="•"/>
            </a:pPr>
            <a:endParaRPr lang="en-CA" sz="2000" u="sng" dirty="0"/>
          </a:p>
          <a:p>
            <a:pPr marL="0" indent="0">
              <a:buNone/>
            </a:pPr>
            <a:endParaRPr lang="en-CA" sz="2000" dirty="0" smtClean="0"/>
          </a:p>
          <a:p>
            <a:pPr>
              <a:buFont typeface="Arial" pitchFamily="34" charset="0"/>
              <a:buChar char="•"/>
            </a:pPr>
            <a:endParaRPr lang="en-CA" sz="2000" dirty="0"/>
          </a:p>
          <a:p>
            <a:pPr>
              <a:buFont typeface="Arial" pitchFamily="34" charset="0"/>
              <a:buChar char="•"/>
            </a:pPr>
            <a:endParaRPr lang="en-CA" sz="2000" dirty="0" smtClean="0"/>
          </a:p>
        </p:txBody>
      </p:sp>
      <p:sp>
        <p:nvSpPr>
          <p:cNvPr id="11" name="Line 4"/>
          <p:cNvSpPr>
            <a:spLocks noChangeShapeType="1"/>
          </p:cNvSpPr>
          <p:nvPr/>
        </p:nvSpPr>
        <p:spPr bwMode="auto">
          <a:xfrm>
            <a:off x="1043608" y="1340768"/>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95683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632848" cy="815752"/>
          </a:xfrm>
        </p:spPr>
        <p:txBody>
          <a:bodyPr/>
          <a:lstStyle/>
          <a:p>
            <a:pPr algn="ctr"/>
            <a:r>
              <a:rPr lang="en-CA" dirty="0" smtClean="0">
                <a:solidFill>
                  <a:schemeClr val="tx1">
                    <a:lumMod val="75000"/>
                  </a:schemeClr>
                </a:solidFill>
              </a:rPr>
              <a:t>Form 2 - Amendments</a:t>
            </a:r>
            <a:endParaRPr lang="en-CA" dirty="0">
              <a:solidFill>
                <a:schemeClr val="tx1">
                  <a:lumMod val="75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14</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262" y="1376362"/>
            <a:ext cx="6690121" cy="3286742"/>
          </a:xfrm>
          <a:prstGeom prst="rect">
            <a:avLst/>
          </a:prstGeom>
        </p:spPr>
      </p:pic>
      <p:sp>
        <p:nvSpPr>
          <p:cNvPr id="5" name="Oval 4"/>
          <p:cNvSpPr/>
          <p:nvPr/>
        </p:nvSpPr>
        <p:spPr bwMode="auto">
          <a:xfrm>
            <a:off x="2483768" y="2224248"/>
            <a:ext cx="4608512" cy="340656"/>
          </a:xfrm>
          <a:prstGeom prst="ellipse">
            <a:avLst/>
          </a:prstGeom>
          <a:noFill/>
          <a:ln w="317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475656" y="5085184"/>
            <a:ext cx="5996000" cy="461665"/>
          </a:xfrm>
          <a:prstGeom prst="rect">
            <a:avLst/>
          </a:prstGeom>
          <a:noFill/>
        </p:spPr>
        <p:txBody>
          <a:bodyPr wrap="none" rtlCol="0">
            <a:spAutoFit/>
          </a:bodyPr>
          <a:lstStyle/>
          <a:p>
            <a:pPr marL="342900" indent="-342900">
              <a:buFont typeface="Wingdings" panose="05000000000000000000" pitchFamily="2" charset="2"/>
              <a:buChar char="§"/>
            </a:pPr>
            <a:r>
              <a:rPr lang="en-CA" b="1" dirty="0" smtClean="0">
                <a:latin typeface="Arial Narrow" panose="020B0606020202030204" pitchFamily="34" charset="0"/>
              </a:rPr>
              <a:t>Select the box</a:t>
            </a:r>
            <a:r>
              <a:rPr lang="en-CA" b="1" dirty="0">
                <a:latin typeface="Arial Narrow" panose="020B0606020202030204" pitchFamily="34" charset="0"/>
              </a:rPr>
              <a:t>: </a:t>
            </a:r>
            <a:r>
              <a:rPr lang="en-CA" b="1" dirty="0" smtClean="0">
                <a:latin typeface="Arial Narrow" panose="020B0606020202030204" pitchFamily="34" charset="0"/>
              </a:rPr>
              <a:t>Amendment </a:t>
            </a:r>
            <a:r>
              <a:rPr lang="en-CA" b="1" dirty="0">
                <a:latin typeface="Arial Narrow" panose="020B0606020202030204" pitchFamily="34" charset="0"/>
              </a:rPr>
              <a:t>to Original Filing</a:t>
            </a:r>
          </a:p>
        </p:txBody>
      </p:sp>
    </p:spTree>
    <p:extLst>
      <p:ext uri="{BB962C8B-B14F-4D97-AF65-F5344CB8AC3E}">
        <p14:creationId xmlns:p14="http://schemas.microsoft.com/office/powerpoint/2010/main" val="1492007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632848" cy="815752"/>
          </a:xfrm>
        </p:spPr>
        <p:txBody>
          <a:bodyPr/>
          <a:lstStyle/>
          <a:p>
            <a:pPr algn="ctr"/>
            <a:r>
              <a:rPr lang="en-CA" dirty="0" smtClean="0">
                <a:solidFill>
                  <a:schemeClr val="tx1">
                    <a:lumMod val="75000"/>
                  </a:schemeClr>
                </a:solidFill>
              </a:rPr>
              <a:t>Form 2 - Amendments – Block 2</a:t>
            </a:r>
            <a:endParaRPr lang="en-CA" dirty="0">
              <a:solidFill>
                <a:schemeClr val="tx1">
                  <a:lumMod val="75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15</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196752"/>
            <a:ext cx="6480719" cy="3348159"/>
          </a:xfrm>
          <a:prstGeom prst="rect">
            <a:avLst/>
          </a:prstGeom>
        </p:spPr>
      </p:pic>
      <p:sp>
        <p:nvSpPr>
          <p:cNvPr id="3" name="TextBox 2"/>
          <p:cNvSpPr txBox="1"/>
          <p:nvPr/>
        </p:nvSpPr>
        <p:spPr>
          <a:xfrm>
            <a:off x="956179" y="4544911"/>
            <a:ext cx="8263801" cy="1569660"/>
          </a:xfrm>
          <a:prstGeom prst="rect">
            <a:avLst/>
          </a:prstGeom>
          <a:noFill/>
        </p:spPr>
        <p:txBody>
          <a:bodyPr wrap="none" rtlCol="0">
            <a:spAutoFit/>
          </a:bodyPr>
          <a:lstStyle/>
          <a:p>
            <a:pPr marL="342900" indent="-342900">
              <a:buFont typeface="Wingdings" panose="05000000000000000000" pitchFamily="2" charset="2"/>
              <a:buChar char="§"/>
            </a:pPr>
            <a:r>
              <a:rPr lang="en-CA" b="1" dirty="0" smtClean="0">
                <a:latin typeface="Arial Narrow" panose="020B0606020202030204" pitchFamily="34" charset="0"/>
              </a:rPr>
              <a:t>Provide the start date and end date of the period being amended</a:t>
            </a:r>
          </a:p>
          <a:p>
            <a:pPr marL="342900" indent="-342900">
              <a:buFont typeface="Wingdings" panose="05000000000000000000" pitchFamily="2" charset="2"/>
              <a:buChar char="§"/>
            </a:pPr>
            <a:r>
              <a:rPr lang="en-CA" b="1" dirty="0" smtClean="0">
                <a:latin typeface="Arial Narrow" panose="020B0606020202030204" pitchFamily="34" charset="0"/>
              </a:rPr>
              <a:t>Only one semi-annual reporting period per Form 2 amendment </a:t>
            </a:r>
          </a:p>
          <a:p>
            <a:pPr marL="342900" indent="-342900">
              <a:buFont typeface="Wingdings" panose="05000000000000000000" pitchFamily="2" charset="2"/>
              <a:buChar char="§"/>
            </a:pPr>
            <a:r>
              <a:rPr lang="en-CA" b="1" dirty="0" smtClean="0">
                <a:latin typeface="Arial Narrow" panose="020B0606020202030204" pitchFamily="34" charset="0"/>
              </a:rPr>
              <a:t>Check the Block(s) being amended and the relevant DINs</a:t>
            </a:r>
          </a:p>
          <a:p>
            <a:pPr marL="342900" indent="-342900">
              <a:buFont typeface="Wingdings" panose="05000000000000000000" pitchFamily="2" charset="2"/>
              <a:buChar char="§"/>
            </a:pPr>
            <a:endParaRPr lang="en-CA" b="1" dirty="0">
              <a:latin typeface="Arial Narrow" panose="020B0606020202030204" pitchFamily="34" charset="0"/>
            </a:endParaRPr>
          </a:p>
        </p:txBody>
      </p:sp>
      <p:sp>
        <p:nvSpPr>
          <p:cNvPr id="7" name="Oval 6"/>
          <p:cNvSpPr/>
          <p:nvPr/>
        </p:nvSpPr>
        <p:spPr bwMode="auto">
          <a:xfrm>
            <a:off x="1486844" y="1556792"/>
            <a:ext cx="1656184" cy="340656"/>
          </a:xfrm>
          <a:prstGeom prst="ellipse">
            <a:avLst/>
          </a:prstGeom>
          <a:noFill/>
          <a:ln w="317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1521668" y="3140968"/>
            <a:ext cx="1656184" cy="432048"/>
          </a:xfrm>
          <a:prstGeom prst="ellipse">
            <a:avLst/>
          </a:prstGeom>
          <a:noFill/>
          <a:ln w="317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283471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632848" cy="815752"/>
          </a:xfrm>
        </p:spPr>
        <p:txBody>
          <a:bodyPr/>
          <a:lstStyle/>
          <a:p>
            <a:pPr algn="ctr"/>
            <a:r>
              <a:rPr lang="en-CA" dirty="0" smtClean="0">
                <a:solidFill>
                  <a:schemeClr val="tx1">
                    <a:lumMod val="75000"/>
                  </a:schemeClr>
                </a:solidFill>
              </a:rPr>
              <a:t>Form 2 - Amendments – Block 3 </a:t>
            </a:r>
            <a:endParaRPr lang="en-CA" dirty="0">
              <a:solidFill>
                <a:schemeClr val="tx1">
                  <a:lumMod val="75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16</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9" y="1108730"/>
            <a:ext cx="6120679" cy="3510151"/>
          </a:xfrm>
          <a:prstGeom prst="rect">
            <a:avLst/>
          </a:prstGeom>
        </p:spPr>
      </p:pic>
      <p:sp>
        <p:nvSpPr>
          <p:cNvPr id="5" name="TextBox 4"/>
          <p:cNvSpPr txBox="1"/>
          <p:nvPr/>
        </p:nvSpPr>
        <p:spPr>
          <a:xfrm>
            <a:off x="1115616" y="4797152"/>
            <a:ext cx="7848872" cy="1200329"/>
          </a:xfrm>
          <a:prstGeom prst="rect">
            <a:avLst/>
          </a:prstGeom>
          <a:noFill/>
        </p:spPr>
        <p:txBody>
          <a:bodyPr wrap="square" rtlCol="0">
            <a:spAutoFit/>
          </a:bodyPr>
          <a:lstStyle/>
          <a:p>
            <a:pPr marL="342900" indent="-342900">
              <a:buFont typeface="Wingdings" panose="05000000000000000000" pitchFamily="2" charset="2"/>
              <a:buChar char="§"/>
            </a:pPr>
            <a:r>
              <a:rPr lang="en-CA" sz="1800" b="1" dirty="0" smtClean="0">
                <a:latin typeface="Arial Narrow" panose="020B0606020202030204" pitchFamily="34" charset="0"/>
              </a:rPr>
              <a:t>Patentee in Block </a:t>
            </a:r>
            <a:r>
              <a:rPr lang="en-CA" sz="1800" b="1" dirty="0">
                <a:latin typeface="Arial Narrow" panose="020B0606020202030204" pitchFamily="34" charset="0"/>
              </a:rPr>
              <a:t>3 section </a:t>
            </a:r>
            <a:r>
              <a:rPr lang="en-CA" sz="1800" b="1" dirty="0" smtClean="0">
                <a:latin typeface="Arial Narrow" panose="020B0606020202030204" pitchFamily="34" charset="0"/>
              </a:rPr>
              <a:t>must be </a:t>
            </a:r>
            <a:r>
              <a:rPr lang="en-CA" sz="1800" b="1" dirty="0">
                <a:latin typeface="Arial Narrow" panose="020B0606020202030204" pitchFamily="34" charset="0"/>
              </a:rPr>
              <a:t>the same as the </a:t>
            </a:r>
            <a:r>
              <a:rPr lang="en-CA" sz="1800" b="1" dirty="0" smtClean="0">
                <a:latin typeface="Arial Narrow" panose="020B0606020202030204" pitchFamily="34" charset="0"/>
              </a:rPr>
              <a:t>Form 1 for medicine </a:t>
            </a:r>
          </a:p>
          <a:p>
            <a:pPr marL="342900" indent="-342900">
              <a:buFont typeface="Wingdings" panose="05000000000000000000" pitchFamily="2" charset="2"/>
              <a:buChar char="§"/>
            </a:pPr>
            <a:r>
              <a:rPr lang="en-CA" sz="1800" b="1" dirty="0" smtClean="0">
                <a:latin typeface="+mn-lt"/>
              </a:rPr>
              <a:t>Form 2 must be submitted in Excel with electronic signature for Block 3 OR as </a:t>
            </a:r>
            <a:r>
              <a:rPr lang="en-CA" sz="1800" b="1" dirty="0">
                <a:latin typeface="+mn-lt"/>
              </a:rPr>
              <a:t>a pdf copy of the signed </a:t>
            </a:r>
            <a:r>
              <a:rPr lang="en-CA" sz="1800" b="1" dirty="0" smtClean="0">
                <a:latin typeface="+mn-lt"/>
              </a:rPr>
              <a:t>Block 3 along </a:t>
            </a:r>
            <a:r>
              <a:rPr lang="en-CA" sz="1800" b="1" dirty="0">
                <a:latin typeface="+mn-lt"/>
              </a:rPr>
              <a:t>with the unsigned version </a:t>
            </a:r>
            <a:r>
              <a:rPr lang="en-CA" sz="1800" b="1" dirty="0" smtClean="0">
                <a:latin typeface="+mn-lt"/>
              </a:rPr>
              <a:t>in </a:t>
            </a:r>
            <a:r>
              <a:rPr lang="en-CA" sz="1800" b="1" dirty="0">
                <a:latin typeface="+mn-lt"/>
              </a:rPr>
              <a:t>Excel format</a:t>
            </a:r>
          </a:p>
          <a:p>
            <a:pPr marL="342900" indent="-342900">
              <a:buFont typeface="Wingdings" panose="05000000000000000000" pitchFamily="2" charset="2"/>
              <a:buChar char="§"/>
            </a:pPr>
            <a:endParaRPr lang="en-CA" sz="1800" b="1" dirty="0" smtClean="0">
              <a:latin typeface="Arial Narrow" panose="020B0606020202030204" pitchFamily="34" charset="0"/>
            </a:endParaRPr>
          </a:p>
        </p:txBody>
      </p:sp>
    </p:spTree>
    <p:extLst>
      <p:ext uri="{BB962C8B-B14F-4D97-AF65-F5344CB8AC3E}">
        <p14:creationId xmlns:p14="http://schemas.microsoft.com/office/powerpoint/2010/main" val="2218509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376" y="297091"/>
            <a:ext cx="7704856" cy="815752"/>
          </a:xfrm>
        </p:spPr>
        <p:txBody>
          <a:bodyPr/>
          <a:lstStyle/>
          <a:p>
            <a:pPr algn="ctr"/>
            <a:r>
              <a:rPr lang="en-CA" dirty="0" smtClean="0">
                <a:solidFill>
                  <a:schemeClr val="tx1">
                    <a:lumMod val="75000"/>
                  </a:schemeClr>
                </a:solidFill>
              </a:rPr>
              <a:t>Form 2 - Amendments - Block 4</a:t>
            </a:r>
            <a:endParaRPr lang="en-CA" dirty="0">
              <a:solidFill>
                <a:schemeClr val="tx1">
                  <a:lumMod val="75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17</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9" name="Content Placeholder 2"/>
          <p:cNvSpPr txBox="1">
            <a:spLocks/>
          </p:cNvSpPr>
          <p:nvPr/>
        </p:nvSpPr>
        <p:spPr bwMode="auto">
          <a:xfrm>
            <a:off x="1052359" y="4365104"/>
            <a:ext cx="78486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2800" dirty="0" smtClean="0"/>
          </a:p>
        </p:txBody>
      </p:sp>
      <p:sp>
        <p:nvSpPr>
          <p:cNvPr id="18" name="Content Placeholder 2"/>
          <p:cNvSpPr txBox="1">
            <a:spLocks/>
          </p:cNvSpPr>
          <p:nvPr/>
        </p:nvSpPr>
        <p:spPr bwMode="auto">
          <a:xfrm>
            <a:off x="1007165" y="1988840"/>
            <a:ext cx="7848600" cy="146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2800" u="sng" dirty="0"/>
          </a:p>
        </p:txBody>
      </p:sp>
      <p:sp>
        <p:nvSpPr>
          <p:cNvPr id="20" name="Content Placeholder 2"/>
          <p:cNvSpPr txBox="1">
            <a:spLocks/>
          </p:cNvSpPr>
          <p:nvPr/>
        </p:nvSpPr>
        <p:spPr bwMode="auto">
          <a:xfrm>
            <a:off x="1007165" y="1254634"/>
            <a:ext cx="7848600" cy="4694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r>
              <a:rPr lang="en-CA" sz="2800" dirty="0" smtClean="0"/>
              <a:t>File your data using the </a:t>
            </a:r>
            <a:r>
              <a:rPr lang="en-CA" sz="2800" u="sng" dirty="0" smtClean="0"/>
              <a:t>Excel</a:t>
            </a:r>
            <a:r>
              <a:rPr lang="en-CA" sz="2800" dirty="0" smtClean="0"/>
              <a:t> Block 4 template</a:t>
            </a:r>
          </a:p>
          <a:p>
            <a:pPr>
              <a:buFont typeface="Arial" pitchFamily="34" charset="0"/>
              <a:buChar char="•"/>
            </a:pPr>
            <a:r>
              <a:rPr lang="en-CA" sz="2800" dirty="0"/>
              <a:t>Use the most recent version of the Block 4 template which is available from the PMPRB website  (avoid retrieving the template through a Google search</a:t>
            </a:r>
            <a:r>
              <a:rPr lang="en-CA" sz="2800" dirty="0" smtClean="0"/>
              <a:t>)</a:t>
            </a:r>
          </a:p>
          <a:p>
            <a:pPr>
              <a:buFont typeface="Arial" pitchFamily="34" charset="0"/>
              <a:buChar char="•"/>
            </a:pPr>
            <a:r>
              <a:rPr lang="en-CA" sz="2800" dirty="0" smtClean="0"/>
              <a:t>Do not modify the format of the Block 4 template</a:t>
            </a:r>
          </a:p>
          <a:p>
            <a:pPr>
              <a:buFont typeface="Arial" pitchFamily="34" charset="0"/>
              <a:buChar char="•"/>
            </a:pPr>
            <a:r>
              <a:rPr lang="en-CA" sz="2800" dirty="0" smtClean="0"/>
              <a:t>Do not comment directly on the Block 4 template:  include a separate document (Word or email)</a:t>
            </a:r>
          </a:p>
          <a:p>
            <a:pPr>
              <a:buFont typeface="Arial" pitchFamily="34" charset="0"/>
              <a:buChar char="•"/>
            </a:pPr>
            <a:r>
              <a:rPr lang="en-CA" sz="2800" dirty="0" smtClean="0"/>
              <a:t>Send amendment to </a:t>
            </a:r>
          </a:p>
          <a:p>
            <a:pPr marL="342900" lvl="1" indent="0">
              <a:buNone/>
            </a:pPr>
            <a:r>
              <a:rPr lang="en-CA" sz="2600" dirty="0" smtClean="0"/>
              <a:t>compliance@pmprb-cepmb.gc.ca</a:t>
            </a:r>
            <a:endParaRPr lang="en-CA" sz="2600" dirty="0"/>
          </a:p>
        </p:txBody>
      </p:sp>
    </p:spTree>
    <p:extLst>
      <p:ext uri="{BB962C8B-B14F-4D97-AF65-F5344CB8AC3E}">
        <p14:creationId xmlns:p14="http://schemas.microsoft.com/office/powerpoint/2010/main" val="385805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4096" y="168174"/>
            <a:ext cx="8176591" cy="666216"/>
          </a:xfrm>
        </p:spPr>
        <p:txBody>
          <a:bodyPr/>
          <a:lstStyle/>
          <a:p>
            <a:pPr algn="ctr"/>
            <a:r>
              <a:rPr lang="en-US" altLang="en-US" dirty="0" smtClean="0">
                <a:solidFill>
                  <a:schemeClr val="tx1">
                    <a:lumMod val="75000"/>
                  </a:schemeClr>
                </a:solidFill>
              </a:rPr>
              <a:t>Form 2 – Amendments – Block 4 - Tips</a:t>
            </a:r>
            <a:endParaRPr lang="en-CA" u="sng" dirty="0">
              <a:solidFill>
                <a:schemeClr val="tx1">
                  <a:lumMod val="75000"/>
                </a:schemeClr>
              </a:solidFill>
            </a:endParaRPr>
          </a:p>
        </p:txBody>
      </p:sp>
      <p:sp>
        <p:nvSpPr>
          <p:cNvPr id="5" name="Content Placeholder 4"/>
          <p:cNvSpPr>
            <a:spLocks noGrp="1"/>
          </p:cNvSpPr>
          <p:nvPr>
            <p:ph idx="1"/>
          </p:nvPr>
        </p:nvSpPr>
        <p:spPr>
          <a:xfrm>
            <a:off x="1053174" y="838200"/>
            <a:ext cx="7848600" cy="5399112"/>
          </a:xfrm>
        </p:spPr>
        <p:txBody>
          <a:bodyPr/>
          <a:lstStyle/>
          <a:p>
            <a:pPr>
              <a:buFont typeface="Arial" pitchFamily="34" charset="0"/>
              <a:buChar char="•"/>
              <a:defRPr/>
            </a:pPr>
            <a:r>
              <a:rPr lang="en-US" sz="2800" dirty="0" smtClean="0"/>
              <a:t>Reconcile </a:t>
            </a:r>
            <a:r>
              <a:rPr lang="en-US" sz="2800" dirty="0"/>
              <a:t>original data with data </a:t>
            </a:r>
            <a:r>
              <a:rPr lang="en-US" sz="2800" dirty="0" smtClean="0"/>
              <a:t>revisions</a:t>
            </a:r>
          </a:p>
          <a:p>
            <a:pPr marL="0" indent="0">
              <a:buNone/>
              <a:defRPr/>
            </a:pPr>
            <a:endParaRPr lang="en-US" sz="1200" dirty="0" smtClean="0"/>
          </a:p>
          <a:p>
            <a:pPr>
              <a:buFont typeface="Arial" pitchFamily="34" charset="0"/>
              <a:buChar char="•"/>
              <a:defRPr/>
            </a:pPr>
            <a:r>
              <a:rPr lang="en-US" sz="2800" dirty="0" smtClean="0"/>
              <a:t>Explain </a:t>
            </a:r>
            <a:r>
              <a:rPr lang="en-US" sz="2800" dirty="0"/>
              <a:t>every change in data revisions and support with </a:t>
            </a:r>
            <a:r>
              <a:rPr lang="en-US" sz="2800" dirty="0" smtClean="0"/>
              <a:t>evidence</a:t>
            </a:r>
          </a:p>
          <a:p>
            <a:pPr>
              <a:buFont typeface="Arial" pitchFamily="34" charset="0"/>
              <a:buChar char="•"/>
              <a:defRPr/>
            </a:pPr>
            <a:endParaRPr lang="en-US" sz="1200" dirty="0" smtClean="0"/>
          </a:p>
          <a:p>
            <a:pPr>
              <a:buFont typeface="Arial" pitchFamily="34" charset="0"/>
              <a:buChar char="•"/>
              <a:defRPr/>
            </a:pPr>
            <a:r>
              <a:rPr lang="en-US" sz="2800" dirty="0" smtClean="0"/>
              <a:t>File </a:t>
            </a:r>
            <a:r>
              <a:rPr lang="en-US" sz="2800" dirty="0"/>
              <a:t>consistently over </a:t>
            </a:r>
            <a:r>
              <a:rPr lang="en-US" sz="2800" dirty="0" smtClean="0"/>
              <a:t>time</a:t>
            </a:r>
          </a:p>
          <a:p>
            <a:pPr>
              <a:buFont typeface="Arial" pitchFamily="34" charset="0"/>
              <a:buChar char="•"/>
              <a:defRPr/>
            </a:pPr>
            <a:endParaRPr lang="en-US" sz="1200" dirty="0" smtClean="0"/>
          </a:p>
          <a:p>
            <a:pPr>
              <a:buFont typeface="Arial" pitchFamily="34" charset="0"/>
              <a:buChar char="•"/>
              <a:defRPr/>
            </a:pPr>
            <a:r>
              <a:rPr lang="en-US" sz="2800" dirty="0" smtClean="0"/>
              <a:t>Board </a:t>
            </a:r>
            <a:r>
              <a:rPr lang="en-US" sz="2800" dirty="0"/>
              <a:t>Staff will inform the </a:t>
            </a:r>
            <a:r>
              <a:rPr lang="en-US" sz="2800" dirty="0" smtClean="0"/>
              <a:t>patentee:</a:t>
            </a:r>
          </a:p>
          <a:p>
            <a:pPr lvl="1">
              <a:buFont typeface="Wingdings" panose="05000000000000000000" pitchFamily="2" charset="2"/>
              <a:buChar char="Ø"/>
              <a:defRPr/>
            </a:pPr>
            <a:r>
              <a:rPr lang="en-US" sz="2400" dirty="0" smtClean="0"/>
              <a:t>whether amendments are accepted</a:t>
            </a:r>
          </a:p>
          <a:p>
            <a:pPr lvl="1">
              <a:buFont typeface="Wingdings" panose="05000000000000000000" pitchFamily="2" charset="2"/>
              <a:buChar char="Ø"/>
              <a:defRPr/>
            </a:pPr>
            <a:r>
              <a:rPr lang="en-US" sz="2400" dirty="0" smtClean="0"/>
              <a:t> changes to the compliance status of the affected drug product as a result of the amendments</a:t>
            </a:r>
          </a:p>
          <a:p>
            <a:pPr marL="0" indent="0">
              <a:buNone/>
              <a:defRPr/>
            </a:pPr>
            <a:endParaRPr lang="en-US" sz="2800" dirty="0"/>
          </a:p>
        </p:txBody>
      </p:sp>
      <p:sp>
        <p:nvSpPr>
          <p:cNvPr id="6" name="Line 4"/>
          <p:cNvSpPr>
            <a:spLocks noChangeShapeType="1"/>
          </p:cNvSpPr>
          <p:nvPr/>
        </p:nvSpPr>
        <p:spPr bwMode="auto">
          <a:xfrm flipV="1">
            <a:off x="1040295" y="8382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61019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07096"/>
            <a:ext cx="7848600" cy="5105400"/>
          </a:xfrm>
        </p:spPr>
        <p:txBody>
          <a:bodyPr/>
          <a:lstStyle/>
          <a:p>
            <a:pPr marL="0" indent="0">
              <a:buNone/>
            </a:pPr>
            <a:r>
              <a:rPr lang="en-CA" u="sng" dirty="0" smtClean="0"/>
              <a:t>Original submission:</a:t>
            </a:r>
          </a:p>
          <a:p>
            <a:pPr eaLnBrk="1" hangingPunct="1"/>
            <a:r>
              <a:rPr lang="en-US" altLang="en-US" sz="2000" dirty="0" smtClean="0"/>
              <a:t>250 </a:t>
            </a:r>
            <a:r>
              <a:rPr lang="en-US" altLang="en-US" sz="2000" dirty="0"/>
              <a:t>packages of 100 units per </a:t>
            </a:r>
            <a:r>
              <a:rPr lang="en-US" altLang="en-US" sz="2000" dirty="0" smtClean="0"/>
              <a:t>package for net revenues of $50,000.00</a:t>
            </a:r>
          </a:p>
          <a:p>
            <a:pPr eaLnBrk="1" hangingPunct="1"/>
            <a:r>
              <a:rPr lang="en-US" altLang="en-US" sz="1800" dirty="0" smtClean="0"/>
              <a:t>Patentee realizes that pack size should be 10 units</a:t>
            </a:r>
          </a:p>
          <a:p>
            <a:pPr eaLnBrk="1" hangingPunct="1">
              <a:buFont typeface="Wingdings" pitchFamily="2" charset="2"/>
              <a:buNone/>
            </a:pPr>
            <a:endParaRPr lang="en-US" sz="1800" b="1" u="sng" dirty="0"/>
          </a:p>
          <a:p>
            <a:pPr eaLnBrk="1" hangingPunct="1">
              <a:buFont typeface="Wingdings" pitchFamily="2" charset="2"/>
              <a:buNone/>
            </a:pPr>
            <a:r>
              <a:rPr lang="en-US" altLang="en-US" sz="2000" dirty="0" smtClean="0"/>
              <a:t>Amendment:</a:t>
            </a:r>
          </a:p>
          <a:p>
            <a:pPr eaLnBrk="1" hangingPunct="1"/>
            <a:r>
              <a:rPr lang="en-US" altLang="en-US" sz="2000" dirty="0" smtClean="0"/>
              <a:t>If patentee files amendment as follows, it is in line with explanation</a:t>
            </a:r>
          </a:p>
          <a:p>
            <a:pPr lvl="1" eaLnBrk="1" hangingPunct="1"/>
            <a:r>
              <a:rPr lang="en-US" altLang="en-US" sz="1800" dirty="0" smtClean="0"/>
              <a:t>250 packages of 10 units per package for net revenues of $50,000.00</a:t>
            </a:r>
          </a:p>
          <a:p>
            <a:pPr eaLnBrk="1" hangingPunct="1"/>
            <a:r>
              <a:rPr lang="en-US" altLang="en-US" sz="2000" dirty="0" smtClean="0"/>
              <a:t>However, if patentee files as follows, additional explanation required.  Expectation is that if only issue is incorrect package size, the only change should be to package size. </a:t>
            </a:r>
          </a:p>
          <a:p>
            <a:pPr lvl="1" eaLnBrk="1" hangingPunct="1"/>
            <a:r>
              <a:rPr lang="en-US" altLang="en-US" sz="1800" dirty="0" smtClean="0"/>
              <a:t>250 packages of 10 units per package for net revenue of $250,000.00</a:t>
            </a:r>
          </a:p>
          <a:p>
            <a:pPr lvl="1" eaLnBrk="1" hangingPunct="1">
              <a:buNone/>
            </a:pPr>
            <a:endParaRPr lang="en-US" altLang="en-US" sz="2000" b="1" dirty="0"/>
          </a:p>
          <a:p>
            <a:pPr lvl="1" eaLnBrk="1" hangingPunct="1">
              <a:buFont typeface="Wingdings" pitchFamily="2" charset="2"/>
              <a:buNone/>
            </a:pPr>
            <a:endParaRPr lang="en-CA" u="sng"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19</a:t>
            </a:fld>
            <a:endParaRPr lang="en-US" dirty="0">
              <a:solidFill>
                <a:srgbClr val="003366"/>
              </a:solidFill>
            </a:endParaRPr>
          </a:p>
        </p:txBody>
      </p:sp>
      <p:sp>
        <p:nvSpPr>
          <p:cNvPr id="6" name="Line 4"/>
          <p:cNvSpPr>
            <a:spLocks noChangeShapeType="1"/>
          </p:cNvSpPr>
          <p:nvPr/>
        </p:nvSpPr>
        <p:spPr bwMode="auto">
          <a:xfrm flipV="1">
            <a:off x="1040295" y="8382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9" name="Title 3"/>
          <p:cNvSpPr>
            <a:spLocks noGrp="1"/>
          </p:cNvSpPr>
          <p:nvPr>
            <p:ph type="title"/>
          </p:nvPr>
        </p:nvSpPr>
        <p:spPr>
          <a:xfrm>
            <a:off x="1165610" y="116632"/>
            <a:ext cx="7848600" cy="648072"/>
          </a:xfrm>
        </p:spPr>
        <p:txBody>
          <a:bodyPr/>
          <a:lstStyle/>
          <a:p>
            <a:pPr algn="ctr"/>
            <a:r>
              <a:rPr lang="en-US" altLang="en-US" dirty="0" smtClean="0">
                <a:solidFill>
                  <a:schemeClr val="tx1">
                    <a:lumMod val="75000"/>
                  </a:schemeClr>
                </a:solidFill>
              </a:rPr>
              <a:t>Example - </a:t>
            </a:r>
            <a:r>
              <a:rPr lang="en-US" altLang="en-US" dirty="0">
                <a:solidFill>
                  <a:schemeClr val="tx1">
                    <a:lumMod val="75000"/>
                  </a:schemeClr>
                </a:solidFill>
              </a:rPr>
              <a:t>Data </a:t>
            </a:r>
            <a:r>
              <a:rPr lang="en-US" altLang="en-US" dirty="0" smtClean="0">
                <a:solidFill>
                  <a:schemeClr val="tx1">
                    <a:lumMod val="75000"/>
                  </a:schemeClr>
                </a:solidFill>
              </a:rPr>
              <a:t>Corrections</a:t>
            </a:r>
            <a:endParaRPr lang="en-CA" i="1" u="sng" dirty="0">
              <a:solidFill>
                <a:schemeClr val="tx1">
                  <a:lumMod val="75000"/>
                </a:schemeClr>
              </a:solidFill>
            </a:endParaRPr>
          </a:p>
        </p:txBody>
      </p:sp>
    </p:spTree>
    <p:extLst>
      <p:ext uri="{BB962C8B-B14F-4D97-AF65-F5344CB8AC3E}">
        <p14:creationId xmlns:p14="http://schemas.microsoft.com/office/powerpoint/2010/main" val="2184186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4096" y="168174"/>
            <a:ext cx="8176591" cy="666216"/>
          </a:xfrm>
        </p:spPr>
        <p:txBody>
          <a:bodyPr/>
          <a:lstStyle/>
          <a:p>
            <a:pPr algn="ctr"/>
            <a:r>
              <a:rPr lang="en-CA" dirty="0" smtClean="0">
                <a:solidFill>
                  <a:schemeClr val="tx1">
                    <a:lumMod val="75000"/>
                  </a:schemeClr>
                </a:solidFill>
              </a:rPr>
              <a:t>Overview</a:t>
            </a:r>
            <a:endParaRPr lang="en-CA" dirty="0">
              <a:solidFill>
                <a:schemeClr val="tx1">
                  <a:lumMod val="75000"/>
                </a:schemeClr>
              </a:solidFill>
            </a:endParaRPr>
          </a:p>
        </p:txBody>
      </p:sp>
      <p:sp>
        <p:nvSpPr>
          <p:cNvPr id="5" name="Content Placeholder 4"/>
          <p:cNvSpPr>
            <a:spLocks noGrp="1"/>
          </p:cNvSpPr>
          <p:nvPr>
            <p:ph idx="1"/>
          </p:nvPr>
        </p:nvSpPr>
        <p:spPr>
          <a:xfrm>
            <a:off x="1053174" y="980728"/>
            <a:ext cx="7848600" cy="5256584"/>
          </a:xfrm>
        </p:spPr>
        <p:txBody>
          <a:bodyPr/>
          <a:lstStyle/>
          <a:p>
            <a:pPr marL="0" indent="0">
              <a:defRPr/>
            </a:pPr>
            <a:r>
              <a:rPr lang="en-US" sz="2800" dirty="0" smtClean="0"/>
              <a:t>Form 1, original and amendments</a:t>
            </a:r>
          </a:p>
          <a:p>
            <a:pPr marL="0" indent="0">
              <a:defRPr/>
            </a:pPr>
            <a:r>
              <a:rPr lang="en-US" sz="2800" dirty="0" smtClean="0"/>
              <a:t>Form 2, Block 4 amendments</a:t>
            </a:r>
          </a:p>
          <a:p>
            <a:pPr marL="0" indent="0">
              <a:defRPr/>
            </a:pPr>
            <a:r>
              <a:rPr lang="en-US" sz="2800" dirty="0" smtClean="0"/>
              <a:t>Form 2, on-line filing for semi-annual reports</a:t>
            </a:r>
          </a:p>
          <a:p>
            <a:pPr marL="0" indent="0">
              <a:defRPr/>
            </a:pPr>
            <a:r>
              <a:rPr lang="en-US" sz="2800" dirty="0" smtClean="0"/>
              <a:t>Foreign </a:t>
            </a:r>
            <a:r>
              <a:rPr lang="en-US" sz="2800" dirty="0"/>
              <a:t>Price </a:t>
            </a:r>
            <a:r>
              <a:rPr lang="en-US" sz="2800" dirty="0" smtClean="0"/>
              <a:t>Sources</a:t>
            </a:r>
            <a:endParaRPr lang="en-US" sz="2800" dirty="0"/>
          </a:p>
          <a:p>
            <a:pPr marL="342900" lvl="1" indent="0">
              <a:defRPr/>
            </a:pPr>
            <a:r>
              <a:rPr lang="en-US" sz="2600" dirty="0"/>
              <a:t>Lauer </a:t>
            </a:r>
            <a:r>
              <a:rPr lang="en-US" sz="2600" dirty="0" err="1"/>
              <a:t>Taxe</a:t>
            </a:r>
            <a:endParaRPr lang="en-US" sz="2600" dirty="0"/>
          </a:p>
          <a:p>
            <a:pPr marL="0" indent="0">
              <a:defRPr/>
            </a:pPr>
            <a:r>
              <a:rPr lang="en-US" sz="2800" dirty="0" smtClean="0"/>
              <a:t>Incremental Guidelines Update</a:t>
            </a:r>
          </a:p>
          <a:p>
            <a:pPr marL="342900" lvl="1" indent="0">
              <a:defRPr/>
            </a:pPr>
            <a:r>
              <a:rPr lang="en-US" sz="2600" dirty="0" smtClean="0"/>
              <a:t>Reasonable Relationship Test</a:t>
            </a:r>
          </a:p>
          <a:p>
            <a:pPr marL="342900" lvl="1" indent="0">
              <a:defRPr/>
            </a:pPr>
            <a:r>
              <a:rPr lang="en-US" sz="2600" dirty="0" smtClean="0"/>
              <a:t>MAPP and Block 5 Canada</a:t>
            </a:r>
          </a:p>
          <a:p>
            <a:pPr marL="0" indent="0">
              <a:defRPr/>
            </a:pPr>
            <a:r>
              <a:rPr lang="en-US" sz="2800" dirty="0" smtClean="0"/>
              <a:t>PMPRB </a:t>
            </a:r>
            <a:r>
              <a:rPr lang="en-US" sz="2800" dirty="0"/>
              <a:t>Strategic </a:t>
            </a:r>
            <a:r>
              <a:rPr lang="en-US" sz="2800" dirty="0" smtClean="0"/>
              <a:t>Plan</a:t>
            </a:r>
            <a:endParaRPr lang="en-US" sz="2800" dirty="0"/>
          </a:p>
          <a:p>
            <a:pPr marL="0" indent="0">
              <a:defRPr/>
            </a:pPr>
            <a:endParaRPr lang="en-US" sz="2800" dirty="0" smtClean="0"/>
          </a:p>
          <a:p>
            <a:pPr marL="0" indent="0">
              <a:buNone/>
              <a:defRPr/>
            </a:pPr>
            <a:endParaRPr lang="en-US" sz="2800" dirty="0"/>
          </a:p>
        </p:txBody>
      </p:sp>
      <p:sp>
        <p:nvSpPr>
          <p:cNvPr id="6" name="Line 4"/>
          <p:cNvSpPr>
            <a:spLocks noChangeShapeType="1"/>
          </p:cNvSpPr>
          <p:nvPr/>
        </p:nvSpPr>
        <p:spPr bwMode="auto">
          <a:xfrm flipV="1">
            <a:off x="1040295" y="8382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61019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815752"/>
          </a:xfrm>
        </p:spPr>
        <p:txBody>
          <a:bodyPr/>
          <a:lstStyle/>
          <a:p>
            <a:pPr algn="ctr"/>
            <a:r>
              <a:rPr lang="en-CA" dirty="0" smtClean="0">
                <a:solidFill>
                  <a:schemeClr val="tx1">
                    <a:lumMod val="75000"/>
                  </a:schemeClr>
                </a:solidFill>
              </a:rPr>
              <a:t>Form 2 – Online filing tool</a:t>
            </a:r>
            <a:endParaRPr lang="en-CA" dirty="0">
              <a:solidFill>
                <a:schemeClr val="tx1">
                  <a:lumMod val="75000"/>
                </a:schemeClr>
              </a:solidFill>
            </a:endParaRPr>
          </a:p>
        </p:txBody>
      </p:sp>
      <p:sp>
        <p:nvSpPr>
          <p:cNvPr id="3" name="Content Placeholder 2"/>
          <p:cNvSpPr>
            <a:spLocks noGrp="1"/>
          </p:cNvSpPr>
          <p:nvPr>
            <p:ph idx="1"/>
          </p:nvPr>
        </p:nvSpPr>
        <p:spPr>
          <a:xfrm>
            <a:off x="1115616" y="1168062"/>
            <a:ext cx="8028384" cy="4997241"/>
          </a:xfrm>
        </p:spPr>
        <p:txBody>
          <a:bodyPr/>
          <a:lstStyle/>
          <a:p>
            <a:pPr>
              <a:buFont typeface="Arial" pitchFamily="34" charset="0"/>
              <a:buChar char="•"/>
            </a:pPr>
            <a:r>
              <a:rPr lang="en-CA" sz="2800" dirty="0" smtClean="0"/>
              <a:t>Currently only for semi-annual filings</a:t>
            </a:r>
          </a:p>
          <a:p>
            <a:pPr>
              <a:buFont typeface="Arial" pitchFamily="34" charset="0"/>
              <a:buChar char="•"/>
            </a:pPr>
            <a:r>
              <a:rPr lang="en-CA" sz="2800" dirty="0" smtClean="0"/>
              <a:t>Patentees file directly online using template received 45 days prior to regulatory deadline (click on link in Patentee Section of PMPRB website)</a:t>
            </a:r>
          </a:p>
          <a:p>
            <a:pPr>
              <a:buFont typeface="Arial" pitchFamily="34" charset="0"/>
              <a:buChar char="•"/>
            </a:pPr>
            <a:r>
              <a:rPr lang="en-CA" sz="2800" dirty="0" smtClean="0"/>
              <a:t>Patentee can request password reset where it is forgotten</a:t>
            </a:r>
          </a:p>
          <a:p>
            <a:pPr>
              <a:buFont typeface="Arial" pitchFamily="34" charset="0"/>
              <a:buChar char="•"/>
            </a:pPr>
            <a:r>
              <a:rPr lang="en-CA" sz="2800" dirty="0" smtClean="0"/>
              <a:t>Error reports are sent back to the patentee with a brief description of the problem to be resolved</a:t>
            </a:r>
          </a:p>
          <a:p>
            <a:pPr>
              <a:buFont typeface="Arial" pitchFamily="34" charset="0"/>
              <a:buChar char="•"/>
            </a:pPr>
            <a:r>
              <a:rPr lang="en-CA" sz="2800" dirty="0" smtClean="0"/>
              <a:t>New error to be added for July to December 2015</a:t>
            </a:r>
          </a:p>
          <a:p>
            <a:pPr lvl="1">
              <a:buFont typeface="Arial" pitchFamily="34" charset="0"/>
              <a:buChar char="•"/>
            </a:pPr>
            <a:r>
              <a:rPr lang="en-CA" sz="2600" dirty="0" smtClean="0"/>
              <a:t>If no block 4 there should not be block 5 for drug product</a:t>
            </a:r>
          </a:p>
          <a:p>
            <a:pPr>
              <a:buFont typeface="Arial" pitchFamily="34" charset="0"/>
              <a:buChar char="•"/>
            </a:pPr>
            <a:endParaRPr lang="en-CA" sz="2800"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20</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7" name="Content Placeholder 2"/>
          <p:cNvSpPr txBox="1">
            <a:spLocks/>
          </p:cNvSpPr>
          <p:nvPr/>
        </p:nvSpPr>
        <p:spPr bwMode="auto">
          <a:xfrm flipV="1">
            <a:off x="1034783" y="6331061"/>
            <a:ext cx="7713681" cy="266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None/>
            </a:pPr>
            <a:endParaRPr lang="en-CA" sz="2800" dirty="0" smtClean="0"/>
          </a:p>
        </p:txBody>
      </p:sp>
      <p:sp>
        <p:nvSpPr>
          <p:cNvPr id="8" name="Content Placeholder 2"/>
          <p:cNvSpPr txBox="1">
            <a:spLocks/>
          </p:cNvSpPr>
          <p:nvPr/>
        </p:nvSpPr>
        <p:spPr bwMode="auto">
          <a:xfrm flipH="1">
            <a:off x="827584" y="3396222"/>
            <a:ext cx="146836" cy="2488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2800" dirty="0" smtClean="0"/>
          </a:p>
        </p:txBody>
      </p:sp>
    </p:spTree>
    <p:extLst>
      <p:ext uri="{BB962C8B-B14F-4D97-AF65-F5344CB8AC3E}">
        <p14:creationId xmlns:p14="http://schemas.microsoft.com/office/powerpoint/2010/main" val="378981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05" y="188640"/>
            <a:ext cx="7848872" cy="875928"/>
          </a:xfrm>
        </p:spPr>
        <p:txBody>
          <a:bodyPr/>
          <a:lstStyle/>
          <a:p>
            <a:pPr algn="ctr"/>
            <a:r>
              <a:rPr lang="en-CA" dirty="0" smtClean="0">
                <a:solidFill>
                  <a:schemeClr val="tx1">
                    <a:lumMod val="75000"/>
                  </a:schemeClr>
                </a:solidFill>
              </a:rPr>
              <a:t>Where to find everything you need….</a:t>
            </a:r>
            <a:r>
              <a:rPr lang="en-CA" dirty="0"/>
              <a:t/>
            </a:r>
            <a:br>
              <a:rPr lang="en-CA" dirty="0"/>
            </a:br>
            <a:r>
              <a:rPr lang="en-CA" sz="2400" dirty="0"/>
              <a:t>Website: </a:t>
            </a:r>
            <a:r>
              <a:rPr lang="en-CA" sz="2400" dirty="0">
                <a:hlinkClick r:id="rId3"/>
              </a:rPr>
              <a:t>http://www.pmprb-cepmb.gc.ca/</a:t>
            </a:r>
            <a:r>
              <a:rPr lang="en-CA" sz="2400" dirty="0"/>
              <a:t/>
            </a:r>
            <a:br>
              <a:rPr lang="en-CA" sz="2400" dirty="0"/>
            </a:br>
            <a:r>
              <a:rPr lang="en-CA" dirty="0" smtClean="0"/>
              <a:t/>
            </a:r>
            <a:br>
              <a:rPr lang="en-CA" dirty="0" smtClean="0"/>
            </a:b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21</a:t>
            </a:fld>
            <a:endParaRPr lang="en-US" dirty="0">
              <a:solidFill>
                <a:schemeClr val="tx1"/>
              </a:solidFill>
            </a:endParaRPr>
          </a:p>
        </p:txBody>
      </p:sp>
      <p:sp>
        <p:nvSpPr>
          <p:cNvPr id="5" name="Line 4"/>
          <p:cNvSpPr>
            <a:spLocks noChangeShapeType="1"/>
          </p:cNvSpPr>
          <p:nvPr/>
        </p:nvSpPr>
        <p:spPr bwMode="auto">
          <a:xfrm flipV="1">
            <a:off x="1025005" y="1124744"/>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196976"/>
            <a:ext cx="7087873" cy="481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41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1066800" y="260648"/>
            <a:ext cx="7848600" cy="648072"/>
          </a:xfrm>
        </p:spPr>
        <p:txBody>
          <a:bodyPr/>
          <a:lstStyle/>
          <a:p>
            <a:pPr algn="ctr" eaLnBrk="1" hangingPunct="1"/>
            <a:r>
              <a:rPr lang="en-US" dirty="0" smtClean="0">
                <a:solidFill>
                  <a:schemeClr val="tx1">
                    <a:lumMod val="75000"/>
                  </a:schemeClr>
                </a:solidFill>
              </a:rPr>
              <a:t>If you still have questions</a:t>
            </a:r>
          </a:p>
        </p:txBody>
      </p:sp>
      <p:sp>
        <p:nvSpPr>
          <p:cNvPr id="29699" name="Rectangle 3"/>
          <p:cNvSpPr>
            <a:spLocks noGrp="1" noChangeArrowheads="1"/>
          </p:cNvSpPr>
          <p:nvPr>
            <p:ph type="body" idx="4294967295"/>
          </p:nvPr>
        </p:nvSpPr>
        <p:spPr>
          <a:xfrm>
            <a:off x="1043608" y="1412776"/>
            <a:ext cx="7794612" cy="2736304"/>
          </a:xfrm>
        </p:spPr>
        <p:txBody>
          <a:bodyPr/>
          <a:lstStyle/>
          <a:p>
            <a:pPr marL="0" indent="0" eaLnBrk="1" hangingPunct="1">
              <a:buNone/>
            </a:pPr>
            <a:r>
              <a:rPr lang="en-US" b="1" dirty="0" smtClean="0"/>
              <a:t>For assistance on completion of the reporting forms, please send an email to</a:t>
            </a:r>
            <a:r>
              <a:rPr lang="en-US" dirty="0" smtClean="0"/>
              <a:t>:</a:t>
            </a:r>
          </a:p>
          <a:p>
            <a:pPr marL="0" indent="0" eaLnBrk="1" hangingPunct="1">
              <a:buNone/>
            </a:pPr>
            <a:endParaRPr lang="en-US" dirty="0"/>
          </a:p>
          <a:p>
            <a:pPr marL="0" indent="0" algn="ctr" eaLnBrk="1" hangingPunct="1">
              <a:buNone/>
            </a:pPr>
            <a:r>
              <a:rPr lang="en-US" dirty="0" smtClean="0">
                <a:hlinkClick r:id="rId3"/>
              </a:rPr>
              <a:t>compliance@pmprb-cepmb.gc.ca</a:t>
            </a:r>
            <a:endParaRPr lang="en-US" dirty="0" smtClean="0"/>
          </a:p>
          <a:p>
            <a:pPr marL="0" indent="0" eaLnBrk="1" hangingPunct="1">
              <a:buNone/>
            </a:pPr>
            <a:endParaRPr lang="en-US" dirty="0"/>
          </a:p>
          <a:p>
            <a:pPr marL="0" indent="0" eaLnBrk="1" hangingPunct="1">
              <a:buNone/>
            </a:pPr>
            <a:endParaRPr lang="en-US" dirty="0"/>
          </a:p>
          <a:p>
            <a:pPr marL="0" indent="0" eaLnBrk="1" hangingPunct="1">
              <a:buNone/>
            </a:pPr>
            <a:endParaRPr lang="en-US" dirty="0" smtClean="0"/>
          </a:p>
          <a:p>
            <a:pPr marL="0" indent="0" eaLnBrk="1" hangingPunct="1">
              <a:buNone/>
            </a:pPr>
            <a:endParaRPr lang="en-US" dirty="0"/>
          </a:p>
          <a:p>
            <a:pPr marL="0" indent="0" eaLnBrk="1" hangingPunct="1">
              <a:buNone/>
            </a:pPr>
            <a:endParaRPr lang="en-US" dirty="0" smtClean="0"/>
          </a:p>
          <a:p>
            <a:pPr marL="0" indent="0" eaLnBrk="1" hangingPunct="1">
              <a:buNone/>
            </a:pPr>
            <a:endParaRPr lang="en-US" dirty="0" smtClean="0"/>
          </a:p>
          <a:p>
            <a:pPr marL="0" indent="0" eaLnBrk="1" hangingPunct="1">
              <a:buNone/>
            </a:pPr>
            <a:endParaRPr lang="en-US" dirty="0"/>
          </a:p>
          <a:p>
            <a:pPr marL="0" indent="0" eaLnBrk="1" hangingPunct="1">
              <a:buNone/>
            </a:pPr>
            <a:endParaRPr lang="en-US" dirty="0"/>
          </a:p>
          <a:p>
            <a:pPr marL="0" indent="0" eaLnBrk="1" hangingPunct="1">
              <a:buNone/>
            </a:pPr>
            <a:endParaRPr lang="en-US" b="1" dirty="0" smtClean="0"/>
          </a:p>
          <a:p>
            <a:pPr marL="0" indent="0" eaLnBrk="1" hangingPunct="1">
              <a:spcBef>
                <a:spcPts val="0"/>
              </a:spcBef>
              <a:buNone/>
            </a:pPr>
            <a:endParaRPr lang="en-US" sz="1600" dirty="0" smtClean="0"/>
          </a:p>
          <a:p>
            <a:pPr marL="0" indent="0" eaLnBrk="1" hangingPunct="1">
              <a:spcBef>
                <a:spcPts val="0"/>
              </a:spcBef>
              <a:buNone/>
            </a:pPr>
            <a:r>
              <a:rPr lang="en-US" sz="1600" dirty="0" smtClean="0"/>
              <a:t>	</a:t>
            </a:r>
            <a:endParaRPr lang="en-US" sz="1800" dirty="0" smtClean="0"/>
          </a:p>
          <a:p>
            <a:pPr marL="0" indent="0" eaLnBrk="1" hangingPunct="1">
              <a:spcBef>
                <a:spcPts val="0"/>
              </a:spcBef>
              <a:buNone/>
            </a:pPr>
            <a:endParaRPr lang="en-US" sz="1800" b="1" dirty="0" smtClean="0"/>
          </a:p>
        </p:txBody>
      </p:sp>
      <p:sp>
        <p:nvSpPr>
          <p:cNvPr id="29700" name="Line 4"/>
          <p:cNvSpPr>
            <a:spLocks noChangeShapeType="1"/>
          </p:cNvSpPr>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pPr/>
              <a:t>22</a:t>
            </a:fld>
            <a:endParaRPr lang="en-US" dirty="0" smtClean="0">
              <a:solidFill>
                <a:schemeClr val="tx1"/>
              </a:solidFill>
            </a:endParaRPr>
          </a:p>
        </p:txBody>
      </p:sp>
    </p:spTree>
    <p:extLst>
      <p:ext uri="{BB962C8B-B14F-4D97-AF65-F5344CB8AC3E}">
        <p14:creationId xmlns:p14="http://schemas.microsoft.com/office/powerpoint/2010/main" val="232331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96752"/>
            <a:ext cx="7848600" cy="4824536"/>
          </a:xfrm>
        </p:spPr>
        <p:txBody>
          <a:bodyPr/>
          <a:lstStyle/>
          <a:p>
            <a:pPr marL="0" indent="0">
              <a:buNone/>
            </a:pPr>
            <a:r>
              <a:rPr lang="en-CA" b="0" dirty="0" smtClean="0">
                <a:solidFill>
                  <a:srgbClr val="0070C0"/>
                </a:solidFill>
              </a:rPr>
              <a:t>Usual and Customary international ex-factory pricing sources</a:t>
            </a:r>
          </a:p>
          <a:p>
            <a:pPr marL="0" indent="0">
              <a:buNone/>
            </a:pPr>
            <a:endParaRPr lang="en-CA" b="0" dirty="0" smtClean="0">
              <a:solidFill>
                <a:srgbClr val="0070C0"/>
              </a:solidFill>
            </a:endParaRPr>
          </a:p>
          <a:p>
            <a:pPr marL="0" indent="0">
              <a:buNone/>
            </a:pPr>
            <a:r>
              <a:rPr lang="en-CA" b="0" dirty="0" smtClean="0">
                <a:solidFill>
                  <a:srgbClr val="0070C0"/>
                </a:solidFill>
              </a:rPr>
              <a:t>Implementation of Lauer-</a:t>
            </a:r>
            <a:r>
              <a:rPr lang="en-CA" b="0" dirty="0" err="1" smtClean="0">
                <a:solidFill>
                  <a:srgbClr val="0070C0"/>
                </a:solidFill>
              </a:rPr>
              <a:t>Taxe</a:t>
            </a:r>
            <a:endParaRPr lang="en-CA" b="0" dirty="0" smtClean="0">
              <a:solidFill>
                <a:srgbClr val="0070C0"/>
              </a:solidFill>
            </a:endParaRPr>
          </a:p>
          <a:p>
            <a:pPr marL="0" indent="0">
              <a:buNone/>
            </a:pPr>
            <a:endParaRPr lang="en-CA" b="0" dirty="0" smtClean="0">
              <a:solidFill>
                <a:srgbClr val="0070C0"/>
              </a:solidFill>
            </a:endParaRPr>
          </a:p>
          <a:p>
            <a:pPr marL="0" indent="0">
              <a:buNone/>
            </a:pPr>
            <a:r>
              <a:rPr lang="en-CA" b="0" dirty="0" smtClean="0">
                <a:solidFill>
                  <a:srgbClr val="0070C0"/>
                </a:solidFill>
              </a:rPr>
              <a:t>WEBAPO and the prices available </a:t>
            </a:r>
          </a:p>
          <a:p>
            <a:pPr marL="0" indent="0">
              <a:buNone/>
            </a:pPr>
            <a:endParaRPr lang="en-CA" b="0" dirty="0" smtClean="0">
              <a:solidFill>
                <a:srgbClr val="0070C0"/>
              </a:solidFill>
            </a:endParaRPr>
          </a:p>
          <a:p>
            <a:pPr marL="0" indent="0">
              <a:buNone/>
            </a:pPr>
            <a:r>
              <a:rPr lang="en-CA" b="0" dirty="0" smtClean="0">
                <a:solidFill>
                  <a:srgbClr val="0070C0"/>
                </a:solidFill>
              </a:rPr>
              <a:t>How to calculate the Block 5 price to file</a:t>
            </a:r>
          </a:p>
          <a:p>
            <a:pPr marL="0" indent="0">
              <a:buNone/>
            </a:pPr>
            <a:endParaRPr lang="en-CA" b="0" dirty="0" smtClean="0">
              <a:solidFill>
                <a:srgbClr val="0070C0"/>
              </a:solidFill>
            </a:endParaRPr>
          </a:p>
          <a:p>
            <a:pPr marL="0" indent="0">
              <a:buNone/>
            </a:pPr>
            <a:r>
              <a:rPr lang="en-CA" b="0" dirty="0" smtClean="0">
                <a:solidFill>
                  <a:srgbClr val="0070C0"/>
                </a:solidFill>
              </a:rPr>
              <a:t>Additional information: hospital and pharmacy prices</a:t>
            </a:r>
            <a:endParaRPr lang="en-CA" b="0" dirty="0">
              <a:solidFill>
                <a:srgbClr val="0070C0"/>
              </a:solidFill>
            </a:endParaRPr>
          </a:p>
        </p:txBody>
      </p:sp>
      <p:sp>
        <p:nvSpPr>
          <p:cNvPr id="4" name="Title 1"/>
          <p:cNvSpPr txBox="1">
            <a:spLocks/>
          </p:cNvSpPr>
          <p:nvPr/>
        </p:nvSpPr>
        <p:spPr bwMode="auto">
          <a:xfrm>
            <a:off x="1043608" y="260648"/>
            <a:ext cx="7848600" cy="648072"/>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en-CA" kern="0" dirty="0" smtClean="0">
                <a:solidFill>
                  <a:schemeClr val="tx1">
                    <a:lumMod val="75000"/>
                  </a:schemeClr>
                </a:solidFill>
              </a:rPr>
              <a:t>Lauer </a:t>
            </a:r>
            <a:r>
              <a:rPr lang="en-CA" kern="0" dirty="0" err="1" smtClean="0">
                <a:solidFill>
                  <a:schemeClr val="tx1">
                    <a:lumMod val="75000"/>
                  </a:schemeClr>
                </a:solidFill>
              </a:rPr>
              <a:t>Taxe</a:t>
            </a:r>
            <a:r>
              <a:rPr lang="en-CA" kern="0" dirty="0" smtClean="0">
                <a:solidFill>
                  <a:schemeClr val="tx1">
                    <a:lumMod val="75000"/>
                  </a:schemeClr>
                </a:solidFill>
              </a:rPr>
              <a:t> - Overview</a:t>
            </a:r>
            <a:endParaRPr lang="en-CA" kern="0" dirty="0">
              <a:solidFill>
                <a:schemeClr val="tx1">
                  <a:lumMod val="75000"/>
                </a:schemeClr>
              </a:solidFill>
            </a:endParaRPr>
          </a:p>
        </p:txBody>
      </p:sp>
      <p:sp>
        <p:nvSpPr>
          <p:cNvPr id="5" name="Line 4"/>
          <p:cNvSpPr>
            <a:spLocks noChangeShapeType="1"/>
          </p:cNvSpPr>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083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Lauer-</a:t>
            </a:r>
            <a:r>
              <a:rPr lang="en-CA" dirty="0" err="1" smtClean="0">
                <a:solidFill>
                  <a:schemeClr val="tx1">
                    <a:lumMod val="75000"/>
                  </a:schemeClr>
                </a:solidFill>
              </a:rPr>
              <a:t>Taxe</a:t>
            </a:r>
            <a:endParaRPr lang="en-CA" dirty="0">
              <a:solidFill>
                <a:schemeClr val="tx1">
                  <a:lumMod val="75000"/>
                </a:schemeClr>
              </a:solidFill>
            </a:endParaRPr>
          </a:p>
        </p:txBody>
      </p:sp>
      <p:sp>
        <p:nvSpPr>
          <p:cNvPr id="3" name="Content Placeholder 2"/>
          <p:cNvSpPr>
            <a:spLocks noGrp="1"/>
          </p:cNvSpPr>
          <p:nvPr>
            <p:ph idx="1"/>
          </p:nvPr>
        </p:nvSpPr>
        <p:spPr>
          <a:xfrm>
            <a:off x="1062080" y="981668"/>
            <a:ext cx="7848600" cy="4968552"/>
          </a:xfrm>
        </p:spPr>
        <p:txBody>
          <a:bodyPr/>
          <a:lstStyle/>
          <a:p>
            <a:pPr marL="0" indent="0">
              <a:buNone/>
            </a:pPr>
            <a:r>
              <a:rPr lang="en-CA" b="0" dirty="0" smtClean="0">
                <a:solidFill>
                  <a:srgbClr val="0070C0"/>
                </a:solidFill>
                <a:latin typeface="Arial Narrow" panose="020B0606020202030204" pitchFamily="34" charset="0"/>
              </a:rPr>
              <a:t>At the November 2014 Outreach sessions (and again in the January 2015 </a:t>
            </a:r>
            <a:r>
              <a:rPr lang="en-CA" b="0" dirty="0" err="1" smtClean="0">
                <a:solidFill>
                  <a:srgbClr val="0070C0"/>
                </a:solidFill>
                <a:latin typeface="Arial Narrow" panose="020B0606020202030204" pitchFamily="34" charset="0"/>
              </a:rPr>
              <a:t>NEWSletter</a:t>
            </a:r>
            <a:r>
              <a:rPr lang="en-CA" b="0" dirty="0" smtClean="0">
                <a:solidFill>
                  <a:srgbClr val="0070C0"/>
                </a:solidFill>
                <a:latin typeface="Arial Narrow" panose="020B0606020202030204" pitchFamily="34" charset="0"/>
              </a:rPr>
              <a:t>) Board Staff announced a transition to Lauer-</a:t>
            </a:r>
            <a:r>
              <a:rPr lang="en-CA" b="0" dirty="0" err="1" smtClean="0">
                <a:solidFill>
                  <a:srgbClr val="0070C0"/>
                </a:solidFill>
                <a:latin typeface="Arial Narrow" panose="020B0606020202030204" pitchFamily="34" charset="0"/>
              </a:rPr>
              <a:t>Taxe</a:t>
            </a:r>
            <a:r>
              <a:rPr lang="en-CA" b="0" dirty="0" smtClean="0">
                <a:solidFill>
                  <a:srgbClr val="0070C0"/>
                </a:solidFill>
                <a:latin typeface="Arial Narrow" panose="020B0606020202030204" pitchFamily="34" charset="0"/>
              </a:rPr>
              <a:t> as the Board’s Usual and Customary (“U&amp;C”) international pricing source for Germany.</a:t>
            </a:r>
            <a:endParaRPr lang="en-CA" b="0" i="1" dirty="0" smtClean="0">
              <a:solidFill>
                <a:srgbClr val="0070C0"/>
              </a:solidFill>
              <a:latin typeface="Arial Narrow" panose="020B0606020202030204" pitchFamily="34" charset="0"/>
            </a:endParaRPr>
          </a:p>
          <a:p>
            <a:pPr marL="0" indent="0">
              <a:buNone/>
            </a:pPr>
            <a:endParaRPr lang="en-CA" sz="1200" b="0" dirty="0" smtClean="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The rationale given at the time was that the Lauer-</a:t>
            </a:r>
            <a:r>
              <a:rPr lang="en-CA" b="0" dirty="0" err="1" smtClean="0">
                <a:solidFill>
                  <a:srgbClr val="0070C0"/>
                </a:solidFill>
                <a:latin typeface="Arial Narrow" panose="020B0606020202030204" pitchFamily="34" charset="0"/>
              </a:rPr>
              <a:t>Taxe</a:t>
            </a:r>
            <a:r>
              <a:rPr lang="en-CA" b="0" dirty="0" smtClean="0">
                <a:solidFill>
                  <a:srgbClr val="0070C0"/>
                </a:solidFill>
                <a:latin typeface="Arial Narrow" panose="020B0606020202030204" pitchFamily="34" charset="0"/>
              </a:rPr>
              <a:t> is a “better and more reliable, publicly available, and comprehensive” source of German ex-factory prices than Rote </a:t>
            </a:r>
            <a:r>
              <a:rPr lang="en-CA" b="0" dirty="0" err="1" smtClean="0">
                <a:solidFill>
                  <a:srgbClr val="0070C0"/>
                </a:solidFill>
                <a:latin typeface="Arial Narrow" panose="020B0606020202030204" pitchFamily="34" charset="0"/>
              </a:rPr>
              <a:t>Liste</a:t>
            </a:r>
            <a:r>
              <a:rPr lang="en-CA" b="0" dirty="0">
                <a:solidFill>
                  <a:srgbClr val="0070C0"/>
                </a:solidFill>
                <a:latin typeface="Arial Narrow" panose="020B0606020202030204" pitchFamily="34" charset="0"/>
              </a:rPr>
              <a:t> </a:t>
            </a:r>
            <a:r>
              <a:rPr lang="en-CA" b="0" dirty="0" smtClean="0">
                <a:solidFill>
                  <a:srgbClr val="0070C0"/>
                </a:solidFill>
                <a:latin typeface="Arial Narrow" panose="020B0606020202030204" pitchFamily="34" charset="0"/>
              </a:rPr>
              <a:t>(the previous U&amp;C source).</a:t>
            </a:r>
          </a:p>
          <a:p>
            <a:pPr marL="0" indent="0">
              <a:buNone/>
            </a:pPr>
            <a:endParaRPr lang="en-CA" sz="1200" b="0" dirty="0" smtClean="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Stakeholders were informed that: “PMPRB foreign price verification for Germany will be based on ex-factory prices published in the Lauer-</a:t>
            </a:r>
            <a:r>
              <a:rPr lang="en-CA" b="0" dirty="0" err="1" smtClean="0">
                <a:solidFill>
                  <a:srgbClr val="0070C0"/>
                </a:solidFill>
                <a:latin typeface="Arial Narrow" panose="020B0606020202030204" pitchFamily="34" charset="0"/>
              </a:rPr>
              <a:t>Taxe</a:t>
            </a:r>
            <a:r>
              <a:rPr lang="en-CA" b="0" dirty="0" smtClean="0">
                <a:solidFill>
                  <a:srgbClr val="0070C0"/>
                </a:solidFill>
                <a:latin typeface="Arial Narrow" panose="020B0606020202030204" pitchFamily="34" charset="0"/>
              </a:rPr>
              <a:t>, net of all publicly available rebates.”</a:t>
            </a:r>
          </a:p>
          <a:p>
            <a:endParaRPr lang="en-CA" b="0" dirty="0">
              <a:solidFill>
                <a:srgbClr val="0070C0"/>
              </a:solidFill>
              <a:latin typeface="Arial Narrow" panose="020B0606020202030204" pitchFamily="34" charset="0"/>
            </a:endParaRPr>
          </a:p>
          <a:p>
            <a:pPr marL="0" indent="0">
              <a:buNone/>
            </a:pPr>
            <a:endParaRPr lang="en-CA" b="0" dirty="0">
              <a:solidFill>
                <a:srgbClr val="0070C0"/>
              </a:solidFill>
              <a:latin typeface="Arial Narrow" panose="020B0606020202030204" pitchFamily="34" charset="0"/>
            </a:endParaRPr>
          </a:p>
        </p:txBody>
      </p:sp>
      <p:sp>
        <p:nvSpPr>
          <p:cNvPr id="4" name="Line 4"/>
          <p:cNvSpPr>
            <a:spLocks noChangeShapeType="1"/>
          </p:cNvSpPr>
          <p:nvPr/>
        </p:nvSpPr>
        <p:spPr bwMode="auto">
          <a:xfrm flipV="1">
            <a:off x="1043608" y="908719"/>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607570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Lauer-</a:t>
            </a:r>
            <a:r>
              <a:rPr lang="en-CA" dirty="0" err="1" smtClean="0">
                <a:solidFill>
                  <a:schemeClr val="tx1">
                    <a:lumMod val="75000"/>
                  </a:schemeClr>
                </a:solidFill>
              </a:rPr>
              <a:t>Taxe</a:t>
            </a:r>
            <a:r>
              <a:rPr lang="en-CA" dirty="0" smtClean="0">
                <a:solidFill>
                  <a:schemeClr val="tx1">
                    <a:lumMod val="75000"/>
                  </a:schemeClr>
                </a:solidFill>
              </a:rPr>
              <a:t> WEBAPO</a:t>
            </a:r>
            <a:endParaRPr lang="en-CA" dirty="0">
              <a:solidFill>
                <a:schemeClr val="tx1">
                  <a:lumMod val="75000"/>
                </a:schemeClr>
              </a:solidFill>
            </a:endParaRPr>
          </a:p>
        </p:txBody>
      </p:sp>
      <p:sp>
        <p:nvSpPr>
          <p:cNvPr id="3" name="Content Placeholder 2"/>
          <p:cNvSpPr>
            <a:spLocks noGrp="1"/>
          </p:cNvSpPr>
          <p:nvPr>
            <p:ph idx="1"/>
          </p:nvPr>
        </p:nvSpPr>
        <p:spPr>
          <a:xfrm>
            <a:off x="1043608" y="1340768"/>
            <a:ext cx="7848600" cy="5292824"/>
          </a:xfrm>
        </p:spPr>
        <p:txBody>
          <a:bodyPr/>
          <a:lstStyle/>
          <a:p>
            <a:pPr marL="0" indent="0">
              <a:buNone/>
            </a:pPr>
            <a:r>
              <a:rPr lang="en-CA" b="0" dirty="0" smtClean="0">
                <a:solidFill>
                  <a:srgbClr val="0070C0"/>
                </a:solidFill>
              </a:rPr>
              <a:t>Several patentees have since contacted Board Staff requesting detailed guidance on how to appropriately include Lauer-</a:t>
            </a:r>
            <a:r>
              <a:rPr lang="en-CA" b="0" dirty="0" err="1" smtClean="0">
                <a:solidFill>
                  <a:srgbClr val="0070C0"/>
                </a:solidFill>
              </a:rPr>
              <a:t>Taxe</a:t>
            </a:r>
            <a:r>
              <a:rPr lang="en-CA" b="0" dirty="0" smtClean="0">
                <a:solidFill>
                  <a:srgbClr val="0070C0"/>
                </a:solidFill>
              </a:rPr>
              <a:t> price data in their Block 5 data submissions </a:t>
            </a:r>
          </a:p>
          <a:p>
            <a:pPr marL="0" indent="0">
              <a:buNone/>
            </a:pPr>
            <a:endParaRPr lang="en-CA" b="0" dirty="0">
              <a:solidFill>
                <a:srgbClr val="0070C0"/>
              </a:solidFill>
            </a:endParaRPr>
          </a:p>
          <a:p>
            <a:pPr marL="0" indent="0">
              <a:buNone/>
            </a:pPr>
            <a:r>
              <a:rPr lang="en-CA" b="0" dirty="0" smtClean="0">
                <a:solidFill>
                  <a:srgbClr val="0070C0"/>
                </a:solidFill>
              </a:rPr>
              <a:t>In this brief presentation, we will introduce you to the Lauer-</a:t>
            </a:r>
            <a:r>
              <a:rPr lang="en-CA" b="0" dirty="0" err="1" smtClean="0">
                <a:solidFill>
                  <a:srgbClr val="0070C0"/>
                </a:solidFill>
              </a:rPr>
              <a:t>Taxe</a:t>
            </a:r>
            <a:r>
              <a:rPr lang="en-CA" b="0" dirty="0" smtClean="0">
                <a:solidFill>
                  <a:srgbClr val="0070C0"/>
                </a:solidFill>
              </a:rPr>
              <a:t> WEBAPO tool, which publishes detailed information on German ex-factory prices and the publicly available rebates necessary to appropriately submit Lauer-</a:t>
            </a:r>
            <a:r>
              <a:rPr lang="en-CA" b="0" dirty="0" err="1" smtClean="0">
                <a:solidFill>
                  <a:srgbClr val="0070C0"/>
                </a:solidFill>
              </a:rPr>
              <a:t>Taxe</a:t>
            </a:r>
            <a:r>
              <a:rPr lang="en-CA" b="0" dirty="0" smtClean="0">
                <a:solidFill>
                  <a:srgbClr val="0070C0"/>
                </a:solidFill>
              </a:rPr>
              <a:t> data.</a:t>
            </a:r>
          </a:p>
        </p:txBody>
      </p:sp>
      <p:sp>
        <p:nvSpPr>
          <p:cNvPr id="4" name="Line 4"/>
          <p:cNvSpPr>
            <a:spLocks noChangeShapeType="1"/>
          </p:cNvSpPr>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096631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576064"/>
          </a:xfrm>
        </p:spPr>
        <p:txBody>
          <a:bodyPr/>
          <a:lstStyle/>
          <a:p>
            <a:pPr algn="ctr"/>
            <a:r>
              <a:rPr lang="en-CA" dirty="0" smtClean="0">
                <a:solidFill>
                  <a:schemeClr val="tx1">
                    <a:lumMod val="75000"/>
                  </a:schemeClr>
                </a:solidFill>
              </a:rPr>
              <a:t>Regulatory Data Calculations</a:t>
            </a:r>
            <a:endParaRPr lang="en-CA" dirty="0">
              <a:solidFill>
                <a:schemeClr val="tx1">
                  <a:lumMod val="75000"/>
                </a:schemeClr>
              </a:solidFill>
            </a:endParaRPr>
          </a:p>
        </p:txBody>
      </p:sp>
      <p:sp>
        <p:nvSpPr>
          <p:cNvPr id="3" name="Content Placeholder 2"/>
          <p:cNvSpPr>
            <a:spLocks noGrp="1"/>
          </p:cNvSpPr>
          <p:nvPr>
            <p:ph idx="1"/>
          </p:nvPr>
        </p:nvSpPr>
        <p:spPr>
          <a:xfrm>
            <a:off x="1043608" y="908720"/>
            <a:ext cx="7848600" cy="5220816"/>
          </a:xfrm>
        </p:spPr>
        <p:txBody>
          <a:bodyPr/>
          <a:lstStyle/>
          <a:p>
            <a:pPr marL="0" indent="0">
              <a:buNone/>
            </a:pPr>
            <a:r>
              <a:rPr lang="en-CA" b="0" dirty="0" smtClean="0">
                <a:solidFill>
                  <a:srgbClr val="0070C0"/>
                </a:solidFill>
              </a:rPr>
              <a:t>There are two key values necessary for patentee price filings:</a:t>
            </a:r>
          </a:p>
          <a:p>
            <a:pPr marL="0" indent="0">
              <a:buNone/>
            </a:pPr>
            <a:r>
              <a:rPr lang="en-CA" b="0" dirty="0" smtClean="0">
                <a:solidFill>
                  <a:srgbClr val="0070C0"/>
                </a:solidFill>
              </a:rPr>
              <a:t>1. </a:t>
            </a:r>
            <a:r>
              <a:rPr lang="en-CA" b="0" i="1" dirty="0" err="1" smtClean="0">
                <a:solidFill>
                  <a:srgbClr val="0070C0"/>
                </a:solidFill>
              </a:rPr>
              <a:t>Abgabepreis</a:t>
            </a:r>
            <a:r>
              <a:rPr lang="en-CA" b="0" i="1" dirty="0" smtClean="0">
                <a:solidFill>
                  <a:srgbClr val="0070C0"/>
                </a:solidFill>
              </a:rPr>
              <a:t> </a:t>
            </a:r>
            <a:r>
              <a:rPr lang="en-CA" b="0" i="1" dirty="0" err="1">
                <a:solidFill>
                  <a:srgbClr val="0070C0"/>
                </a:solidFill>
              </a:rPr>
              <a:t>pharmazeutischer</a:t>
            </a:r>
            <a:r>
              <a:rPr lang="en-CA" b="0" i="1" dirty="0">
                <a:solidFill>
                  <a:srgbClr val="0070C0"/>
                </a:solidFill>
              </a:rPr>
              <a:t> </a:t>
            </a:r>
            <a:r>
              <a:rPr lang="en-CA" b="0" i="1" dirty="0" err="1">
                <a:solidFill>
                  <a:srgbClr val="0070C0"/>
                </a:solidFill>
              </a:rPr>
              <a:t>Unternehmer</a:t>
            </a:r>
            <a:r>
              <a:rPr lang="en-CA" b="0" i="1" dirty="0">
                <a:solidFill>
                  <a:srgbClr val="0070C0"/>
                </a:solidFill>
              </a:rPr>
              <a:t> / </a:t>
            </a:r>
            <a:r>
              <a:rPr lang="en-CA" b="0" i="1" dirty="0" err="1">
                <a:solidFill>
                  <a:srgbClr val="0070C0"/>
                </a:solidFill>
              </a:rPr>
              <a:t>Herstellerabgabepreis</a:t>
            </a:r>
            <a:r>
              <a:rPr lang="en-CA" b="0" dirty="0">
                <a:solidFill>
                  <a:srgbClr val="0070C0"/>
                </a:solidFill>
              </a:rPr>
              <a:t> (“APU</a:t>
            </a:r>
            <a:r>
              <a:rPr lang="en-CA" b="0" dirty="0" smtClean="0">
                <a:solidFill>
                  <a:srgbClr val="0070C0"/>
                </a:solidFill>
              </a:rPr>
              <a:t>”), the wholesaler ex-factory price</a:t>
            </a:r>
          </a:p>
          <a:p>
            <a:pPr marL="0" indent="0">
              <a:buNone/>
            </a:pPr>
            <a:endParaRPr lang="en-CA" dirty="0"/>
          </a:p>
          <a:p>
            <a:pPr marL="0" indent="0">
              <a:buNone/>
            </a:pPr>
            <a:r>
              <a:rPr lang="en-CA" b="0" dirty="0" smtClean="0">
                <a:solidFill>
                  <a:srgbClr val="0070C0"/>
                </a:solidFill>
              </a:rPr>
              <a:t>2. </a:t>
            </a:r>
            <a:r>
              <a:rPr lang="en-CA" b="0" i="1" dirty="0" err="1" smtClean="0">
                <a:solidFill>
                  <a:srgbClr val="0070C0"/>
                </a:solidFill>
              </a:rPr>
              <a:t>Pflichtrabatt</a:t>
            </a:r>
            <a:r>
              <a:rPr lang="en-CA" b="0" i="1" dirty="0" smtClean="0">
                <a:solidFill>
                  <a:srgbClr val="0070C0"/>
                </a:solidFill>
              </a:rPr>
              <a:t> </a:t>
            </a:r>
            <a:r>
              <a:rPr lang="en-CA" b="0" i="1" dirty="0">
                <a:solidFill>
                  <a:srgbClr val="0070C0"/>
                </a:solidFill>
              </a:rPr>
              <a:t>des </a:t>
            </a:r>
            <a:r>
              <a:rPr lang="en-CA" b="0" i="1" dirty="0" err="1">
                <a:solidFill>
                  <a:srgbClr val="0070C0"/>
                </a:solidFill>
              </a:rPr>
              <a:t>pharmazeutischen</a:t>
            </a:r>
            <a:r>
              <a:rPr lang="en-CA" b="0" i="1" dirty="0">
                <a:solidFill>
                  <a:srgbClr val="0070C0"/>
                </a:solidFill>
              </a:rPr>
              <a:t> </a:t>
            </a:r>
            <a:r>
              <a:rPr lang="en-CA" b="0" i="1" dirty="0" err="1" smtClean="0">
                <a:solidFill>
                  <a:srgbClr val="0070C0"/>
                </a:solidFill>
              </a:rPr>
              <a:t>Unternehmers</a:t>
            </a:r>
            <a:r>
              <a:rPr lang="en-CA" b="0" i="1" dirty="0" smtClean="0">
                <a:solidFill>
                  <a:srgbClr val="0070C0"/>
                </a:solidFill>
              </a:rPr>
              <a:t> </a:t>
            </a:r>
            <a:r>
              <a:rPr lang="en-CA" b="0" dirty="0" smtClean="0">
                <a:solidFill>
                  <a:srgbClr val="0070C0"/>
                </a:solidFill>
              </a:rPr>
              <a:t>(“PDPU”), the statutory rebates which are deducted from the APU</a:t>
            </a:r>
            <a:r>
              <a:rPr lang="en-CA" b="0" i="1" dirty="0" smtClean="0">
                <a:solidFill>
                  <a:srgbClr val="0070C0"/>
                </a:solidFill>
              </a:rPr>
              <a:t> </a:t>
            </a:r>
          </a:p>
          <a:p>
            <a:pPr>
              <a:buClr>
                <a:srgbClr val="0070C0"/>
              </a:buClr>
            </a:pPr>
            <a:r>
              <a:rPr lang="en-CA" b="0" dirty="0">
                <a:solidFill>
                  <a:srgbClr val="0070C0"/>
                </a:solidFill>
              </a:rPr>
              <a:t>Mandatory </a:t>
            </a:r>
            <a:r>
              <a:rPr lang="en-CA" b="0" dirty="0" smtClean="0">
                <a:solidFill>
                  <a:srgbClr val="0070C0"/>
                </a:solidFill>
              </a:rPr>
              <a:t>reimbursement (</a:t>
            </a:r>
            <a:r>
              <a:rPr lang="en-CA" b="0" dirty="0">
                <a:solidFill>
                  <a:srgbClr val="0070C0"/>
                </a:solidFill>
              </a:rPr>
              <a:t>130a SGB V abs. </a:t>
            </a:r>
            <a:r>
              <a:rPr lang="en-CA" b="0" dirty="0" smtClean="0">
                <a:solidFill>
                  <a:srgbClr val="0070C0"/>
                </a:solidFill>
              </a:rPr>
              <a:t>1</a:t>
            </a:r>
            <a:r>
              <a:rPr lang="en-CA" b="0" dirty="0" smtClean="0">
                <a:solidFill>
                  <a:srgbClr val="0070C0"/>
                </a:solidFill>
                <a:latin typeface="Verdana"/>
                <a:cs typeface="Times New Roman"/>
              </a:rPr>
              <a:t>)</a:t>
            </a:r>
            <a:endParaRPr lang="en-CA" b="0" dirty="0" smtClean="0">
              <a:solidFill>
                <a:srgbClr val="0070C0"/>
              </a:solidFill>
            </a:endParaRPr>
          </a:p>
          <a:p>
            <a:pPr>
              <a:buClr>
                <a:srgbClr val="0070C0"/>
              </a:buClr>
            </a:pPr>
            <a:r>
              <a:rPr lang="en-CA" b="0" dirty="0">
                <a:solidFill>
                  <a:srgbClr val="0070C0"/>
                </a:solidFill>
              </a:rPr>
              <a:t>Vaccine </a:t>
            </a:r>
            <a:r>
              <a:rPr lang="en-CA" b="0" dirty="0" smtClean="0">
                <a:solidFill>
                  <a:srgbClr val="0070C0"/>
                </a:solidFill>
              </a:rPr>
              <a:t>rebate (130a </a:t>
            </a:r>
            <a:r>
              <a:rPr lang="en-CA" b="0" dirty="0">
                <a:solidFill>
                  <a:srgbClr val="0070C0"/>
                </a:solidFill>
              </a:rPr>
              <a:t>SGB V abs. </a:t>
            </a:r>
            <a:r>
              <a:rPr lang="en-CA" b="0" dirty="0" smtClean="0">
                <a:solidFill>
                  <a:srgbClr val="0070C0"/>
                </a:solidFill>
              </a:rPr>
              <a:t>2)</a:t>
            </a:r>
            <a:endParaRPr lang="en-CA" b="0" dirty="0">
              <a:solidFill>
                <a:srgbClr val="0070C0"/>
              </a:solidFill>
            </a:endParaRPr>
          </a:p>
          <a:p>
            <a:pPr>
              <a:buClr>
                <a:srgbClr val="0070C0"/>
              </a:buClr>
            </a:pPr>
            <a:r>
              <a:rPr lang="en-CA" b="0" dirty="0">
                <a:solidFill>
                  <a:srgbClr val="0070C0"/>
                </a:solidFill>
              </a:rPr>
              <a:t>Off-patent </a:t>
            </a:r>
            <a:r>
              <a:rPr lang="en-CA" b="0" dirty="0" smtClean="0">
                <a:solidFill>
                  <a:srgbClr val="0070C0"/>
                </a:solidFill>
              </a:rPr>
              <a:t>rebate (130a </a:t>
            </a:r>
            <a:r>
              <a:rPr lang="en-CA" b="0" dirty="0">
                <a:solidFill>
                  <a:srgbClr val="0070C0"/>
                </a:solidFill>
              </a:rPr>
              <a:t>SGB V abs. </a:t>
            </a:r>
            <a:r>
              <a:rPr lang="en-CA" b="0" dirty="0" smtClean="0">
                <a:solidFill>
                  <a:srgbClr val="0070C0"/>
                </a:solidFill>
              </a:rPr>
              <a:t>3b)</a:t>
            </a:r>
            <a:endParaRPr lang="en-CA" b="0" dirty="0">
              <a:solidFill>
                <a:srgbClr val="0070C0"/>
              </a:solidFill>
              <a:latin typeface="Verdana"/>
              <a:ea typeface="Calibri"/>
              <a:cs typeface="Times New Roman"/>
            </a:endParaRPr>
          </a:p>
          <a:p>
            <a:pPr>
              <a:buClr>
                <a:srgbClr val="0070C0"/>
              </a:buClr>
            </a:pPr>
            <a:r>
              <a:rPr lang="en-CA" b="0" dirty="0" smtClean="0">
                <a:solidFill>
                  <a:srgbClr val="0070C0"/>
                </a:solidFill>
              </a:rPr>
              <a:t>Price </a:t>
            </a:r>
            <a:r>
              <a:rPr lang="en-CA" b="0" dirty="0">
                <a:solidFill>
                  <a:srgbClr val="0070C0"/>
                </a:solidFill>
              </a:rPr>
              <a:t>moratorium </a:t>
            </a:r>
            <a:r>
              <a:rPr lang="en-CA" b="0" dirty="0" smtClean="0">
                <a:solidFill>
                  <a:srgbClr val="0070C0"/>
                </a:solidFill>
              </a:rPr>
              <a:t>rebate (130a </a:t>
            </a:r>
            <a:r>
              <a:rPr lang="en-CA" b="0" dirty="0">
                <a:solidFill>
                  <a:srgbClr val="0070C0"/>
                </a:solidFill>
              </a:rPr>
              <a:t>SGB V abs. </a:t>
            </a:r>
            <a:r>
              <a:rPr lang="en-CA" b="0" dirty="0" smtClean="0">
                <a:solidFill>
                  <a:srgbClr val="0070C0"/>
                </a:solidFill>
              </a:rPr>
              <a:t>3a)</a:t>
            </a:r>
          </a:p>
          <a:p>
            <a:pPr marL="0" indent="0">
              <a:buClr>
                <a:srgbClr val="0070C0"/>
              </a:buClr>
              <a:buNone/>
            </a:pPr>
            <a:r>
              <a:rPr lang="en-CA" b="0" dirty="0">
                <a:solidFill>
                  <a:srgbClr val="0070C0"/>
                </a:solidFill>
              </a:rPr>
              <a:t>German statutory rebates can be found in Book 5 “Statutory Health Insurance” of the German Social Code (“SGB V”).</a:t>
            </a:r>
          </a:p>
          <a:p>
            <a:pPr marL="0" indent="0">
              <a:buClr>
                <a:srgbClr val="0070C0"/>
              </a:buClr>
              <a:buNone/>
            </a:pPr>
            <a:endParaRPr lang="en-CA" b="0" dirty="0">
              <a:solidFill>
                <a:srgbClr val="0070C0"/>
              </a:solidFill>
              <a:latin typeface="Verdana"/>
              <a:ea typeface="Calibri"/>
              <a:cs typeface="Times New Roman"/>
            </a:endParaRPr>
          </a:p>
        </p:txBody>
      </p:sp>
      <p:sp>
        <p:nvSpPr>
          <p:cNvPr id="4" name="Line 4"/>
          <p:cNvSpPr>
            <a:spLocks noChangeShapeType="1"/>
          </p:cNvSpPr>
          <p:nvPr/>
        </p:nvSpPr>
        <p:spPr bwMode="auto">
          <a:xfrm>
            <a:off x="1043608" y="908721"/>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756551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043880" y="836712"/>
            <a:ext cx="7848600" cy="5189113"/>
          </a:xfrm>
          <a:prstGeom prst="rect">
            <a:avLst/>
          </a:prstGeom>
          <a:noFill/>
        </p:spPr>
        <p:txBody>
          <a:bodyPr wrap="square" rtlCol="0">
            <a:spAutoFit/>
          </a:bodyPr>
          <a:lstStyle/>
          <a:p>
            <a:pPr marL="0" indent="0">
              <a:buNone/>
            </a:pPr>
            <a:r>
              <a:rPr lang="en-CA" dirty="0" smtClean="0">
                <a:solidFill>
                  <a:srgbClr val="0070C0"/>
                </a:solidFill>
              </a:rPr>
              <a:t>Mandatory Reimbursement (130a SGB V abs. 1)</a:t>
            </a:r>
          </a:p>
          <a:p>
            <a:pPr marL="0" indent="0">
              <a:buNone/>
            </a:pPr>
            <a:r>
              <a:rPr lang="en-CA" b="0" dirty="0" smtClean="0">
                <a:solidFill>
                  <a:srgbClr val="0070C0"/>
                </a:solidFill>
              </a:rPr>
              <a:t>Health </a:t>
            </a:r>
            <a:r>
              <a:rPr lang="en-CA" b="0" dirty="0">
                <a:solidFill>
                  <a:srgbClr val="0070C0"/>
                </a:solidFill>
              </a:rPr>
              <a:t>insurance funds must be given a 7% rebate from the APU (excluding the 19% Value Added Tax, “VAT”) by pharmacies and wholesalers, and the pharmaceutical companies themselves are then obligated to reimburse this 7% to pharmacies and wholesalers.    </a:t>
            </a:r>
            <a:endParaRPr lang="en-CA" b="0" dirty="0" smtClean="0">
              <a:solidFill>
                <a:srgbClr val="0070C0"/>
              </a:solidFill>
            </a:endParaRPr>
          </a:p>
          <a:p>
            <a:pPr marL="0" indent="0">
              <a:buNone/>
            </a:pPr>
            <a:endParaRPr lang="en-CA" dirty="0" smtClean="0">
              <a:solidFill>
                <a:srgbClr val="0070C0"/>
              </a:solidFill>
            </a:endParaRPr>
          </a:p>
          <a:p>
            <a:pPr marL="0" indent="0">
              <a:buNone/>
            </a:pPr>
            <a:r>
              <a:rPr lang="en-CA" dirty="0" smtClean="0">
                <a:solidFill>
                  <a:srgbClr val="0070C0"/>
                </a:solidFill>
              </a:rPr>
              <a:t>Vaccine </a:t>
            </a:r>
            <a:r>
              <a:rPr lang="en-CA" dirty="0">
                <a:solidFill>
                  <a:srgbClr val="0070C0"/>
                </a:solidFill>
              </a:rPr>
              <a:t>rebate (130a SGB V abs. 2)</a:t>
            </a:r>
          </a:p>
          <a:p>
            <a:pPr marL="0" indent="0">
              <a:buNone/>
            </a:pPr>
            <a:r>
              <a:rPr lang="en-CA" b="0" dirty="0">
                <a:solidFill>
                  <a:srgbClr val="0070C0"/>
                </a:solidFill>
              </a:rPr>
              <a:t>Health insurance funds also receive rebates for vaccines. The average price per unit is calculated based on the selling price of the company in the four member states of the European Union with the largest Gross National Income. This methodology results in a percent discount that varies between 0.4% and 18.6%, depending on the drug in question</a:t>
            </a:r>
            <a:r>
              <a:rPr lang="en-CA" b="0" dirty="0" smtClean="0">
                <a:solidFill>
                  <a:srgbClr val="0070C0"/>
                </a:solidFill>
              </a:rPr>
              <a:t>.</a:t>
            </a:r>
            <a:endParaRPr lang="en-CA" b="0" dirty="0">
              <a:solidFill>
                <a:srgbClr val="0070C0"/>
              </a:solidFill>
            </a:endParaRPr>
          </a:p>
        </p:txBody>
      </p:sp>
      <p:sp>
        <p:nvSpPr>
          <p:cNvPr id="7" name="Title 1"/>
          <p:cNvSpPr txBox="1">
            <a:spLocks/>
          </p:cNvSpPr>
          <p:nvPr/>
        </p:nvSpPr>
        <p:spPr bwMode="auto">
          <a:xfrm>
            <a:off x="1043608" y="260648"/>
            <a:ext cx="7848600" cy="576064"/>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en-CA" kern="0" dirty="0" smtClean="0">
                <a:solidFill>
                  <a:schemeClr val="tx1">
                    <a:lumMod val="75000"/>
                  </a:schemeClr>
                </a:solidFill>
              </a:rPr>
              <a:t>Rebates A</a:t>
            </a:r>
          </a:p>
        </p:txBody>
      </p:sp>
      <p:sp>
        <p:nvSpPr>
          <p:cNvPr id="4" name="Line 4"/>
          <p:cNvSpPr>
            <a:spLocks noChangeShapeType="1"/>
          </p:cNvSpPr>
          <p:nvPr/>
        </p:nvSpPr>
        <p:spPr bwMode="auto">
          <a:xfrm flipV="1">
            <a:off x="1043608" y="908719"/>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774831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043880" y="1052736"/>
            <a:ext cx="7848600" cy="4672048"/>
          </a:xfrm>
          <a:prstGeom prst="rect">
            <a:avLst/>
          </a:prstGeom>
          <a:noFill/>
        </p:spPr>
        <p:txBody>
          <a:bodyPr wrap="square" rtlCol="0">
            <a:spAutoFit/>
          </a:bodyPr>
          <a:lstStyle/>
          <a:p>
            <a:pPr marL="0" indent="0">
              <a:buNone/>
            </a:pPr>
            <a:r>
              <a:rPr lang="en-CA" dirty="0" smtClean="0">
                <a:solidFill>
                  <a:srgbClr val="0070C0"/>
                </a:solidFill>
              </a:rPr>
              <a:t>Price moratorium rebate (130a SGB V abs. 3a)</a:t>
            </a:r>
          </a:p>
          <a:p>
            <a:pPr marL="0" indent="0">
              <a:buNone/>
            </a:pPr>
            <a:r>
              <a:rPr lang="en-CA" b="0" dirty="0" smtClean="0">
                <a:solidFill>
                  <a:srgbClr val="0070C0"/>
                </a:solidFill>
              </a:rPr>
              <a:t>Any </a:t>
            </a:r>
            <a:r>
              <a:rPr lang="en-CA" b="0" dirty="0">
                <a:solidFill>
                  <a:srgbClr val="0070C0"/>
                </a:solidFill>
              </a:rPr>
              <a:t>increase in the </a:t>
            </a:r>
            <a:r>
              <a:rPr lang="en-CA" b="0" dirty="0" smtClean="0">
                <a:solidFill>
                  <a:srgbClr val="0070C0"/>
                </a:solidFill>
              </a:rPr>
              <a:t>APU </a:t>
            </a:r>
            <a:r>
              <a:rPr lang="en-CA" b="0" dirty="0">
                <a:solidFill>
                  <a:srgbClr val="0070C0"/>
                </a:solidFill>
              </a:rPr>
              <a:t>greater than the </a:t>
            </a:r>
            <a:r>
              <a:rPr lang="en-CA" b="0" dirty="0" smtClean="0">
                <a:solidFill>
                  <a:srgbClr val="0070C0"/>
                </a:solidFill>
              </a:rPr>
              <a:t>APU </a:t>
            </a:r>
            <a:r>
              <a:rPr lang="en-CA" b="0" dirty="0">
                <a:solidFill>
                  <a:srgbClr val="0070C0"/>
                </a:solidFill>
              </a:rPr>
              <a:t>price on August 1, 2009 must be fully compensated to health insurance funds until December 31, 2017. </a:t>
            </a:r>
            <a:endParaRPr lang="en-CA" b="0" dirty="0" smtClean="0">
              <a:solidFill>
                <a:srgbClr val="0070C0"/>
              </a:solidFill>
            </a:endParaRPr>
          </a:p>
          <a:p>
            <a:pPr marL="0" indent="0">
              <a:buNone/>
            </a:pPr>
            <a:endParaRPr lang="en-CA" sz="1200" b="0" dirty="0">
              <a:solidFill>
                <a:srgbClr val="0070C0"/>
              </a:solidFill>
            </a:endParaRPr>
          </a:p>
          <a:p>
            <a:pPr marL="0" indent="0">
              <a:buNone/>
            </a:pPr>
            <a:r>
              <a:rPr lang="en-CA" dirty="0">
                <a:solidFill>
                  <a:srgbClr val="0070C0"/>
                </a:solidFill>
              </a:rPr>
              <a:t>Off-patent rebate (130a SGB V abs. 3b)</a:t>
            </a:r>
          </a:p>
          <a:p>
            <a:pPr marL="0" indent="0">
              <a:buNone/>
            </a:pPr>
            <a:r>
              <a:rPr lang="en-CA" b="0" dirty="0">
                <a:solidFill>
                  <a:srgbClr val="0070C0"/>
                </a:solidFill>
              </a:rPr>
              <a:t>If a drug product has the same active ingredient as an off-patent product, or a drug product which that had the same active ingredient and was available in Germany on April 1, 2006, pharmaceutical companies must offer a rebate to insurance funds of 10% of the </a:t>
            </a:r>
            <a:r>
              <a:rPr lang="en-CA" b="0" dirty="0" smtClean="0">
                <a:solidFill>
                  <a:srgbClr val="0070C0"/>
                </a:solidFill>
              </a:rPr>
              <a:t>APP</a:t>
            </a:r>
            <a:r>
              <a:rPr lang="en-CA" b="0" dirty="0">
                <a:solidFill>
                  <a:srgbClr val="0070C0"/>
                </a:solidFill>
              </a:rPr>
              <a:t>. </a:t>
            </a:r>
          </a:p>
          <a:p>
            <a:pPr marL="0" indent="0">
              <a:buNone/>
            </a:pPr>
            <a:endParaRPr lang="en-CA" b="0" dirty="0">
              <a:solidFill>
                <a:srgbClr val="0070C0"/>
              </a:solidFill>
            </a:endParaRPr>
          </a:p>
        </p:txBody>
      </p:sp>
      <p:sp>
        <p:nvSpPr>
          <p:cNvPr id="6" name="Title 1"/>
          <p:cNvSpPr txBox="1">
            <a:spLocks/>
          </p:cNvSpPr>
          <p:nvPr/>
        </p:nvSpPr>
        <p:spPr bwMode="auto">
          <a:xfrm>
            <a:off x="1043608" y="260648"/>
            <a:ext cx="7848600" cy="533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en-CA" kern="0" dirty="0" smtClean="0">
                <a:solidFill>
                  <a:schemeClr val="tx1">
                    <a:lumMod val="75000"/>
                  </a:schemeClr>
                </a:solidFill>
              </a:rPr>
              <a:t>Rebates B</a:t>
            </a:r>
            <a:endParaRPr lang="en-CA" kern="0" dirty="0">
              <a:solidFill>
                <a:schemeClr val="tx1">
                  <a:lumMod val="75000"/>
                </a:schemeClr>
              </a:solidFill>
            </a:endParaRPr>
          </a:p>
        </p:txBody>
      </p:sp>
      <p:sp>
        <p:nvSpPr>
          <p:cNvPr id="4" name="Line 4"/>
          <p:cNvSpPr>
            <a:spLocks noChangeShapeType="1"/>
          </p:cNvSpPr>
          <p:nvPr/>
        </p:nvSpPr>
        <p:spPr bwMode="auto">
          <a:xfrm>
            <a:off x="1115616" y="908721"/>
            <a:ext cx="8028384"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459568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Calculating the Block 5 Germany Price</a:t>
            </a:r>
            <a:endParaRPr lang="en-CA" dirty="0">
              <a:solidFill>
                <a:schemeClr val="tx1">
                  <a:lumMod val="75000"/>
                </a:schemeClr>
              </a:solidFill>
            </a:endParaRPr>
          </a:p>
        </p:txBody>
      </p:sp>
      <p:sp>
        <p:nvSpPr>
          <p:cNvPr id="3" name="Content Placeholder 2"/>
          <p:cNvSpPr>
            <a:spLocks noGrp="1"/>
          </p:cNvSpPr>
          <p:nvPr>
            <p:ph idx="1"/>
          </p:nvPr>
        </p:nvSpPr>
        <p:spPr>
          <a:xfrm>
            <a:off x="1053133" y="1124744"/>
            <a:ext cx="7848600" cy="4464496"/>
          </a:xfrm>
        </p:spPr>
        <p:txBody>
          <a:bodyPr/>
          <a:lstStyle/>
          <a:p>
            <a:pPr marL="0" indent="0">
              <a:buNone/>
            </a:pPr>
            <a:r>
              <a:rPr lang="en-CA" b="0" dirty="0" smtClean="0">
                <a:solidFill>
                  <a:srgbClr val="0070C0"/>
                </a:solidFill>
              </a:rPr>
              <a:t>The math is straightforward: subtract the PDPU</a:t>
            </a:r>
            <a:r>
              <a:rPr lang="en-CA" b="0" i="1" dirty="0" smtClean="0">
                <a:solidFill>
                  <a:srgbClr val="0070C0"/>
                </a:solidFill>
              </a:rPr>
              <a:t> </a:t>
            </a:r>
            <a:r>
              <a:rPr lang="en-CA" b="0" dirty="0" smtClean="0">
                <a:solidFill>
                  <a:srgbClr val="0070C0"/>
                </a:solidFill>
              </a:rPr>
              <a:t>rebates from the APU Price to determine the Form 2, Block 5 price to be filed for a given package size.</a:t>
            </a:r>
          </a:p>
          <a:p>
            <a:pPr marL="0" indent="0">
              <a:buNone/>
            </a:pPr>
            <a:endParaRPr lang="en-CA" sz="1000" b="0" dirty="0" smtClean="0">
              <a:solidFill>
                <a:srgbClr val="0070C0"/>
              </a:solidFill>
            </a:endParaRPr>
          </a:p>
          <a:p>
            <a:pPr marL="0" indent="0">
              <a:buNone/>
            </a:pPr>
            <a:r>
              <a:rPr lang="en-CA" b="0" dirty="0" smtClean="0">
                <a:solidFill>
                  <a:srgbClr val="0070C0"/>
                </a:solidFill>
              </a:rPr>
              <a:t>Example:</a:t>
            </a:r>
            <a:r>
              <a:rPr lang="en-CA" b="0" i="1" dirty="0" smtClean="0">
                <a:solidFill>
                  <a:srgbClr val="0070C0"/>
                </a:solidFill>
              </a:rPr>
              <a:t> </a:t>
            </a:r>
            <a:br>
              <a:rPr lang="en-CA" b="0" i="1" dirty="0" smtClean="0">
                <a:solidFill>
                  <a:srgbClr val="0070C0"/>
                </a:solidFill>
              </a:rPr>
            </a:br>
            <a:r>
              <a:rPr lang="en-CA" b="0" i="1" dirty="0" smtClean="0">
                <a:solidFill>
                  <a:srgbClr val="0070C0"/>
                </a:solidFill>
              </a:rPr>
              <a:t>   APU</a:t>
            </a:r>
            <a:r>
              <a:rPr lang="en-CA" b="0" dirty="0" smtClean="0">
                <a:solidFill>
                  <a:srgbClr val="0070C0"/>
                </a:solidFill>
              </a:rPr>
              <a:t>: €30.84</a:t>
            </a:r>
            <a:r>
              <a:rPr lang="en-CA" b="0" i="1" dirty="0" smtClean="0">
                <a:solidFill>
                  <a:srgbClr val="0070C0"/>
                </a:solidFill>
              </a:rPr>
              <a:t/>
            </a:r>
            <a:br>
              <a:rPr lang="en-CA" b="0" i="1" dirty="0" smtClean="0">
                <a:solidFill>
                  <a:srgbClr val="0070C0"/>
                </a:solidFill>
              </a:rPr>
            </a:br>
            <a:r>
              <a:rPr lang="en-CA" b="0" i="1" dirty="0" smtClean="0">
                <a:solidFill>
                  <a:srgbClr val="0070C0"/>
                </a:solidFill>
              </a:rPr>
              <a:t>   PDPU</a:t>
            </a:r>
            <a:r>
              <a:rPr lang="en-CA" b="0" dirty="0" smtClean="0">
                <a:solidFill>
                  <a:srgbClr val="0070C0"/>
                </a:solidFill>
              </a:rPr>
              <a:t>: €4.93</a:t>
            </a:r>
            <a:br>
              <a:rPr lang="en-CA" b="0" dirty="0" smtClean="0">
                <a:solidFill>
                  <a:srgbClr val="0070C0"/>
                </a:solidFill>
              </a:rPr>
            </a:br>
            <a:r>
              <a:rPr lang="en-CA" b="0" dirty="0">
                <a:solidFill>
                  <a:srgbClr val="0070C0"/>
                </a:solidFill>
              </a:rPr>
              <a:t> </a:t>
            </a:r>
            <a:r>
              <a:rPr lang="en-CA" b="0" dirty="0" smtClean="0">
                <a:solidFill>
                  <a:srgbClr val="0070C0"/>
                </a:solidFill>
              </a:rPr>
              <a:t>  €30.84 – </a:t>
            </a:r>
            <a:r>
              <a:rPr lang="en-CA" b="0" dirty="0">
                <a:solidFill>
                  <a:srgbClr val="0070C0"/>
                </a:solidFill>
              </a:rPr>
              <a:t>€</a:t>
            </a:r>
            <a:r>
              <a:rPr lang="en-CA" b="0" dirty="0" smtClean="0">
                <a:solidFill>
                  <a:srgbClr val="0070C0"/>
                </a:solidFill>
              </a:rPr>
              <a:t>4.93= €25.91 </a:t>
            </a:r>
            <a:r>
              <a:rPr lang="en-CA" b="0" dirty="0" smtClean="0">
                <a:solidFill>
                  <a:srgbClr val="0070C0"/>
                </a:solidFill>
                <a:sym typeface="Wingdings" panose="05000000000000000000" pitchFamily="2" charset="2"/>
              </a:rPr>
              <a:t> price to be filed in Form 2, Block 5</a:t>
            </a:r>
          </a:p>
          <a:p>
            <a:pPr marL="0" indent="0">
              <a:buNone/>
            </a:pPr>
            <a:endParaRPr lang="en-CA" sz="1000" b="0" dirty="0">
              <a:solidFill>
                <a:srgbClr val="0070C0"/>
              </a:solidFill>
              <a:sym typeface="Wingdings" panose="05000000000000000000" pitchFamily="2" charset="2"/>
            </a:endParaRPr>
          </a:p>
          <a:p>
            <a:pPr marL="0" indent="0">
              <a:buNone/>
            </a:pPr>
            <a:r>
              <a:rPr lang="en-CA" b="0" dirty="0" smtClean="0">
                <a:solidFill>
                  <a:srgbClr val="0070C0"/>
                </a:solidFill>
                <a:sym typeface="Wingdings" panose="05000000000000000000" pitchFamily="2" charset="2"/>
              </a:rPr>
              <a:t>Note: there is no need to calculate or remove the VAT from these calculations, the VAT is already removed from the APU by Lauer-</a:t>
            </a:r>
            <a:r>
              <a:rPr lang="en-CA" b="0" dirty="0" err="1" smtClean="0">
                <a:solidFill>
                  <a:srgbClr val="0070C0"/>
                </a:solidFill>
                <a:sym typeface="Wingdings" panose="05000000000000000000" pitchFamily="2" charset="2"/>
              </a:rPr>
              <a:t>Taxe</a:t>
            </a:r>
            <a:r>
              <a:rPr lang="en-CA" b="0" dirty="0" smtClean="0">
                <a:solidFill>
                  <a:srgbClr val="0070C0"/>
                </a:solidFill>
                <a:sym typeface="Wingdings" panose="05000000000000000000" pitchFamily="2" charset="2"/>
              </a:rPr>
              <a:t>.</a:t>
            </a:r>
            <a:endParaRPr lang="en-CA" b="0" dirty="0" smtClean="0">
              <a:solidFill>
                <a:srgbClr val="0070C0"/>
              </a:solidFill>
            </a:endParaRPr>
          </a:p>
          <a:p>
            <a:pPr marL="1028700" lvl="3" indent="0">
              <a:buNone/>
            </a:pPr>
            <a:endParaRPr lang="en-CA" dirty="0" smtClean="0">
              <a:solidFill>
                <a:srgbClr val="0070C0"/>
              </a:solidFill>
            </a:endParaRPr>
          </a:p>
        </p:txBody>
      </p:sp>
      <p:sp>
        <p:nvSpPr>
          <p:cNvPr id="4" name="Line 4"/>
          <p:cNvSpPr>
            <a:spLocks noChangeShapeType="1"/>
          </p:cNvSpPr>
          <p:nvPr/>
        </p:nvSpPr>
        <p:spPr bwMode="auto">
          <a:xfrm flipV="1">
            <a:off x="1115616" y="980727"/>
            <a:ext cx="8028384"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07833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815752"/>
          </a:xfrm>
        </p:spPr>
        <p:txBody>
          <a:bodyPr/>
          <a:lstStyle/>
          <a:p>
            <a:pPr algn="ctr"/>
            <a:r>
              <a:rPr lang="en-CA" dirty="0" smtClean="0">
                <a:solidFill>
                  <a:schemeClr val="tx1">
                    <a:lumMod val="75000"/>
                  </a:schemeClr>
                </a:solidFill>
              </a:rPr>
              <a:t>Form 1 - Filing Schedule</a:t>
            </a:r>
            <a:r>
              <a:rPr lang="en-CA" dirty="0" smtClean="0"/>
              <a:t/>
            </a:r>
            <a:br>
              <a:rPr lang="en-CA" dirty="0" smtClean="0"/>
            </a:br>
            <a:endParaRPr lang="en-CA" dirty="0"/>
          </a:p>
        </p:txBody>
      </p:sp>
      <p:sp>
        <p:nvSpPr>
          <p:cNvPr id="3" name="Content Placeholder 2"/>
          <p:cNvSpPr>
            <a:spLocks noGrp="1"/>
          </p:cNvSpPr>
          <p:nvPr>
            <p:ph idx="1"/>
          </p:nvPr>
        </p:nvSpPr>
        <p:spPr>
          <a:xfrm>
            <a:off x="1047800" y="1076400"/>
            <a:ext cx="7848600" cy="768424"/>
          </a:xfrm>
        </p:spPr>
        <p:txBody>
          <a:bodyPr/>
          <a:lstStyle/>
          <a:p>
            <a:r>
              <a:rPr lang="en-US" dirty="0"/>
              <a:t>FORM 1 Medicine Identification Sheet (</a:t>
            </a:r>
            <a:r>
              <a:rPr lang="en-US" dirty="0" smtClean="0"/>
              <a:t>electronic </a:t>
            </a:r>
            <a:r>
              <a:rPr lang="en-US" u="sng" dirty="0" smtClean="0"/>
              <a:t>Excel</a:t>
            </a:r>
            <a:r>
              <a:rPr lang="en-US" dirty="0" smtClean="0"/>
              <a:t> </a:t>
            </a:r>
            <a:r>
              <a:rPr lang="en-US" dirty="0"/>
              <a:t>format including Product Monograph)</a:t>
            </a:r>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3</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graphicFrame>
        <p:nvGraphicFramePr>
          <p:cNvPr id="7" name="Group 68"/>
          <p:cNvGraphicFramePr>
            <a:graphicFrameLocks/>
          </p:cNvGraphicFramePr>
          <p:nvPr>
            <p:extLst>
              <p:ext uri="{D42A27DB-BD31-4B8C-83A1-F6EECF244321}">
                <p14:modId xmlns:p14="http://schemas.microsoft.com/office/powerpoint/2010/main" val="84866629"/>
              </p:ext>
            </p:extLst>
          </p:nvPr>
        </p:nvGraphicFramePr>
        <p:xfrm>
          <a:off x="1115616" y="1916832"/>
          <a:ext cx="7543800" cy="3521075"/>
        </p:xfrm>
        <a:graphic>
          <a:graphicData uri="http://schemas.openxmlformats.org/drawingml/2006/table">
            <a:tbl>
              <a:tblPr/>
              <a:tblGrid>
                <a:gridCol w="2133600"/>
                <a:gridCol w="3429000"/>
                <a:gridCol w="1219200"/>
                <a:gridCol w="762000"/>
              </a:tblGrid>
              <a:tr h="420764">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Information</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Timing</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Patent Act</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Regs</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89435">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Identity of the drug product, patentee and patent(s)</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Earliest of:</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sng" strike="noStrike" cap="none" normalizeH="0" baseline="0" dirty="0" smtClean="0">
                          <a:ln>
                            <a:noFill/>
                          </a:ln>
                          <a:solidFill>
                            <a:srgbClr val="20558A"/>
                          </a:solidFill>
                          <a:effectLst/>
                          <a:latin typeface="Arial Narrow" pitchFamily="34" charset="0"/>
                        </a:rPr>
                        <a:t>Seven (7) days</a:t>
                      </a:r>
                      <a:r>
                        <a:rPr kumimoji="0" lang="en-US" sz="2000" b="1" i="0" u="none" strike="noStrike" cap="none" normalizeH="0" baseline="0" dirty="0" smtClean="0">
                          <a:ln>
                            <a:noFill/>
                          </a:ln>
                          <a:solidFill>
                            <a:srgbClr val="20558A"/>
                          </a:solidFill>
                          <a:effectLst/>
                          <a:latin typeface="Arial Narrow" pitchFamily="34" charset="0"/>
                        </a:rPr>
                        <a:t> after the date of the first NOC issued</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sng" strike="noStrike" cap="none" normalizeH="0" baseline="0" dirty="0" smtClean="0">
                          <a:ln>
                            <a:noFill/>
                          </a:ln>
                          <a:solidFill>
                            <a:srgbClr val="20558A"/>
                          </a:solidFill>
                          <a:effectLst/>
                          <a:latin typeface="Arial Narrow" pitchFamily="34" charset="0"/>
                        </a:rPr>
                        <a:t>Seven (7) days</a:t>
                      </a:r>
                      <a:r>
                        <a:rPr kumimoji="0" lang="en-US" sz="2000" b="1" i="0" u="none" strike="noStrike" cap="none" normalizeH="0" baseline="0" dirty="0" smtClean="0">
                          <a:ln>
                            <a:noFill/>
                          </a:ln>
                          <a:solidFill>
                            <a:srgbClr val="20558A"/>
                          </a:solidFill>
                          <a:effectLst/>
                          <a:latin typeface="Arial Narrow" pitchFamily="34" charset="0"/>
                        </a:rPr>
                        <a:t> after date of first sale in Canada</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80(1)(a)</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80(2)a)</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3(1)</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3(2)</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3(3)</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10876">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Updating information on identity of the drug product/patentee</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Within </a:t>
                      </a:r>
                      <a:r>
                        <a:rPr kumimoji="0" lang="en-US" sz="2000" b="1" i="0" u="sng" strike="noStrike" cap="none" normalizeH="0" baseline="0" dirty="0" smtClean="0">
                          <a:ln>
                            <a:noFill/>
                          </a:ln>
                          <a:solidFill>
                            <a:srgbClr val="20558A"/>
                          </a:solidFill>
                          <a:effectLst/>
                          <a:latin typeface="Arial Narrow" pitchFamily="34" charset="0"/>
                        </a:rPr>
                        <a:t>thirty (30) days</a:t>
                      </a:r>
                      <a:r>
                        <a:rPr kumimoji="0" lang="en-US" sz="2000" b="1" i="0" u="none" strike="noStrike" cap="none" normalizeH="0" baseline="0" dirty="0" smtClean="0">
                          <a:ln>
                            <a:noFill/>
                          </a:ln>
                          <a:solidFill>
                            <a:srgbClr val="20558A"/>
                          </a:solidFill>
                          <a:effectLst/>
                          <a:latin typeface="Arial Narrow" pitchFamily="34" charset="0"/>
                        </a:rPr>
                        <a:t> after any modification of information</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endParaRPr kumimoji="0" lang="en-US" sz="2000" b="1" i="0" u="none" strike="noStrike" cap="none" normalizeH="0" baseline="0" dirty="0" smtClean="0">
                        <a:ln>
                          <a:noFill/>
                        </a:ln>
                        <a:solidFill>
                          <a:srgbClr val="20558A"/>
                        </a:solidFill>
                        <a:effectLst/>
                        <a:latin typeface="Arial Narrow" pitchFamily="34" charset="0"/>
                      </a:endParaRP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en-US" sz="2000" b="1" i="0" u="none" strike="noStrike" cap="none" normalizeH="0" baseline="0" dirty="0" smtClean="0">
                          <a:ln>
                            <a:noFill/>
                          </a:ln>
                          <a:solidFill>
                            <a:srgbClr val="20558A"/>
                          </a:solidFill>
                          <a:effectLst/>
                          <a:latin typeface="Arial Narrow" pitchFamily="34" charset="0"/>
                        </a:rPr>
                        <a:t>3(4)</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025392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What this looks like in practice</a:t>
            </a:r>
            <a:endParaRPr lang="en-CA" dirty="0">
              <a:solidFill>
                <a:schemeClr val="tx1">
                  <a:lumMod val="75000"/>
                </a:schemeClr>
              </a:solidFill>
            </a:endParaRPr>
          </a:p>
        </p:txBody>
      </p:sp>
      <p:sp>
        <p:nvSpPr>
          <p:cNvPr id="3" name="Content Placeholder 2"/>
          <p:cNvSpPr>
            <a:spLocks noGrp="1"/>
          </p:cNvSpPr>
          <p:nvPr>
            <p:ph idx="1"/>
          </p:nvPr>
        </p:nvSpPr>
        <p:spPr>
          <a:xfrm>
            <a:off x="5364088" y="908720"/>
            <a:ext cx="3537644" cy="4680520"/>
          </a:xfrm>
        </p:spPr>
        <p:txBody>
          <a:bodyPr/>
          <a:lstStyle/>
          <a:p>
            <a:pPr marL="0" indent="0">
              <a:buNone/>
            </a:pPr>
            <a:r>
              <a:rPr lang="en-CA" b="0" dirty="0" smtClean="0">
                <a:solidFill>
                  <a:srgbClr val="0070C0"/>
                </a:solidFill>
              </a:rPr>
              <a:t>Both key values can be found in the “</a:t>
            </a:r>
            <a:r>
              <a:rPr lang="en-CA" b="0" dirty="0" err="1" smtClean="0">
                <a:solidFill>
                  <a:srgbClr val="0070C0"/>
                </a:solidFill>
              </a:rPr>
              <a:t>Preis</a:t>
            </a:r>
            <a:r>
              <a:rPr lang="en-CA" b="0" dirty="0" smtClean="0">
                <a:solidFill>
                  <a:srgbClr val="0070C0"/>
                </a:solidFill>
              </a:rPr>
              <a:t>-Info” section of Lauer-</a:t>
            </a:r>
            <a:r>
              <a:rPr lang="en-CA" b="0" dirty="0" err="1" smtClean="0">
                <a:solidFill>
                  <a:srgbClr val="0070C0"/>
                </a:solidFill>
              </a:rPr>
              <a:t>Taxe’s</a:t>
            </a:r>
            <a:r>
              <a:rPr lang="en-CA" b="0" dirty="0" smtClean="0">
                <a:solidFill>
                  <a:srgbClr val="0070C0"/>
                </a:solidFill>
              </a:rPr>
              <a:t> WEBAPO.</a:t>
            </a:r>
          </a:p>
          <a:p>
            <a:pPr marL="0" indent="0">
              <a:buNone/>
            </a:pPr>
            <a:endParaRPr lang="en-CA" b="0" dirty="0">
              <a:solidFill>
                <a:srgbClr val="0070C0"/>
              </a:solidFill>
            </a:endParaRPr>
          </a:p>
          <a:p>
            <a:pPr marL="0" indent="0">
              <a:buNone/>
            </a:pPr>
            <a:r>
              <a:rPr lang="en-CA" b="0" dirty="0" smtClean="0">
                <a:solidFill>
                  <a:srgbClr val="0070C0"/>
                </a:solidFill>
              </a:rPr>
              <a:t>As you can see in the example, WEBAPO also decomposes the PDPU into its component statutory rebates for further detail. It is not necessary to submit the decomposition, the aggregated PDPU is sufficient. </a:t>
            </a:r>
          </a:p>
        </p:txBody>
      </p:sp>
      <p:pic>
        <p:nvPicPr>
          <p:cNvPr id="4" name="Picture 2" descr="C:\Users\jbiggs\Desktop\LT_Example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643" b="13385"/>
          <a:stretch/>
        </p:blipFill>
        <p:spPr bwMode="auto">
          <a:xfrm>
            <a:off x="1043608" y="912887"/>
            <a:ext cx="4199334" cy="51084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4"/>
          <p:cNvSpPr>
            <a:spLocks noChangeShapeType="1"/>
          </p:cNvSpPr>
          <p:nvPr/>
        </p:nvSpPr>
        <p:spPr bwMode="auto">
          <a:xfrm>
            <a:off x="1043608" y="836713"/>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2181184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Impact</a:t>
            </a:r>
            <a:endParaRPr lang="en-CA" dirty="0">
              <a:solidFill>
                <a:schemeClr val="tx1">
                  <a:lumMod val="75000"/>
                </a:schemeClr>
              </a:solidFill>
            </a:endParaRPr>
          </a:p>
        </p:txBody>
      </p:sp>
      <p:sp>
        <p:nvSpPr>
          <p:cNvPr id="3" name="Content Placeholder 2"/>
          <p:cNvSpPr>
            <a:spLocks noGrp="1"/>
          </p:cNvSpPr>
          <p:nvPr>
            <p:ph idx="1"/>
          </p:nvPr>
        </p:nvSpPr>
        <p:spPr>
          <a:xfrm>
            <a:off x="1053133" y="908720"/>
            <a:ext cx="7848600" cy="4968552"/>
          </a:xfrm>
        </p:spPr>
        <p:txBody>
          <a:bodyPr/>
          <a:lstStyle/>
          <a:p>
            <a:pPr marL="0" indent="0">
              <a:buNone/>
            </a:pPr>
            <a:r>
              <a:rPr lang="en-CA" sz="2100" b="0" dirty="0" smtClean="0">
                <a:solidFill>
                  <a:srgbClr val="0070C0"/>
                </a:solidFill>
              </a:rPr>
              <a:t>Board Staff have studied the impact of this approach to using the Lauer-</a:t>
            </a:r>
            <a:r>
              <a:rPr lang="en-CA" sz="2100" b="0" dirty="0" err="1" smtClean="0">
                <a:solidFill>
                  <a:srgbClr val="0070C0"/>
                </a:solidFill>
              </a:rPr>
              <a:t>Taxe</a:t>
            </a:r>
            <a:r>
              <a:rPr lang="en-CA" sz="2100" b="0" dirty="0" smtClean="0">
                <a:solidFill>
                  <a:srgbClr val="0070C0"/>
                </a:solidFill>
              </a:rPr>
              <a:t> for all drugs for which the German price affected a price ceiling in 2014.</a:t>
            </a:r>
          </a:p>
          <a:p>
            <a:pPr marL="0" indent="0">
              <a:buNone/>
            </a:pPr>
            <a:endParaRPr lang="en-CA" sz="1000" b="0" dirty="0">
              <a:solidFill>
                <a:srgbClr val="0070C0"/>
              </a:solidFill>
            </a:endParaRPr>
          </a:p>
          <a:p>
            <a:pPr marL="0" indent="0">
              <a:buNone/>
            </a:pPr>
            <a:r>
              <a:rPr lang="en-CA" sz="2100" b="0" dirty="0" smtClean="0">
                <a:solidFill>
                  <a:srgbClr val="0070C0"/>
                </a:solidFill>
              </a:rPr>
              <a:t>On average, this would result in a price reduction from Germany of 11.3% relative to 2014 patentee filings, but would only result in one additional investigation.</a:t>
            </a:r>
          </a:p>
          <a:p>
            <a:pPr marL="0" indent="0">
              <a:buNone/>
            </a:pPr>
            <a:endParaRPr lang="en-CA" sz="1000" b="0" dirty="0">
              <a:solidFill>
                <a:srgbClr val="0070C0"/>
              </a:solidFill>
            </a:endParaRPr>
          </a:p>
          <a:p>
            <a:pPr marL="0" indent="0">
              <a:buNone/>
            </a:pPr>
            <a:r>
              <a:rPr lang="en-CA" sz="2100" b="0" dirty="0" smtClean="0">
                <a:solidFill>
                  <a:srgbClr val="0070C0"/>
                </a:solidFill>
              </a:rPr>
              <a:t>In the event that the switch to the Lauer-</a:t>
            </a:r>
            <a:r>
              <a:rPr lang="en-CA" sz="2100" b="0" dirty="0" err="1" smtClean="0">
                <a:solidFill>
                  <a:srgbClr val="0070C0"/>
                </a:solidFill>
              </a:rPr>
              <a:t>Taxe</a:t>
            </a:r>
            <a:r>
              <a:rPr lang="en-CA" sz="2100" b="0" dirty="0" smtClean="0">
                <a:solidFill>
                  <a:srgbClr val="0070C0"/>
                </a:solidFill>
              </a:rPr>
              <a:t>, and the application of this methodology, results in an investigation that would not have occurred if the Rote </a:t>
            </a:r>
            <a:r>
              <a:rPr lang="en-CA" sz="2100" b="0" dirty="0" err="1" smtClean="0">
                <a:solidFill>
                  <a:srgbClr val="0070C0"/>
                </a:solidFill>
              </a:rPr>
              <a:t>Liste</a:t>
            </a:r>
            <a:r>
              <a:rPr lang="en-CA" sz="2100" b="0" dirty="0" smtClean="0">
                <a:solidFill>
                  <a:srgbClr val="0070C0"/>
                </a:solidFill>
              </a:rPr>
              <a:t> was used, patentees will be notified, and given an additional year’s grace period to bring their NATP into compliance with the new ceiling</a:t>
            </a:r>
            <a:r>
              <a:rPr lang="en-CA" sz="2100" b="0" dirty="0">
                <a:solidFill>
                  <a:srgbClr val="0070C0"/>
                </a:solidFill>
              </a:rPr>
              <a:t>. </a:t>
            </a:r>
            <a:endParaRPr lang="en-CA" sz="2100" b="0" dirty="0" smtClean="0">
              <a:solidFill>
                <a:srgbClr val="0070C0"/>
              </a:solidFill>
            </a:endParaRPr>
          </a:p>
          <a:p>
            <a:pPr marL="0" indent="0">
              <a:buNone/>
            </a:pPr>
            <a:endParaRPr lang="en-CA" sz="1000" b="0" dirty="0">
              <a:solidFill>
                <a:srgbClr val="0070C0"/>
              </a:solidFill>
            </a:endParaRPr>
          </a:p>
          <a:p>
            <a:pPr marL="0" indent="0">
              <a:buNone/>
            </a:pPr>
            <a:r>
              <a:rPr lang="en-CA" sz="2100" b="0" dirty="0" smtClean="0">
                <a:solidFill>
                  <a:srgbClr val="0070C0"/>
                </a:solidFill>
              </a:rPr>
              <a:t>As </a:t>
            </a:r>
            <a:r>
              <a:rPr lang="en-CA" sz="2100" b="0" dirty="0">
                <a:solidFill>
                  <a:srgbClr val="0070C0"/>
                </a:solidFill>
              </a:rPr>
              <a:t>an aside: the ex-factory price in Germany using IMS Midas would result in a price reduction of 12.19% over Rote </a:t>
            </a:r>
            <a:r>
              <a:rPr lang="en-CA" sz="2100" b="0" dirty="0" err="1">
                <a:solidFill>
                  <a:srgbClr val="0070C0"/>
                </a:solidFill>
              </a:rPr>
              <a:t>Liste</a:t>
            </a:r>
            <a:r>
              <a:rPr lang="en-CA" sz="2100" b="0" dirty="0">
                <a:solidFill>
                  <a:srgbClr val="0070C0"/>
                </a:solidFill>
              </a:rPr>
              <a:t>.</a:t>
            </a:r>
          </a:p>
          <a:p>
            <a:pPr marL="0" indent="0">
              <a:buNone/>
            </a:pPr>
            <a:endParaRPr lang="en-CA" sz="2100" b="0" dirty="0" smtClean="0">
              <a:solidFill>
                <a:srgbClr val="0070C0"/>
              </a:solidFill>
            </a:endParaRPr>
          </a:p>
          <a:p>
            <a:pPr marL="1028700" lvl="3" indent="0">
              <a:buNone/>
            </a:pPr>
            <a:endParaRPr lang="en-CA" dirty="0" smtClean="0">
              <a:solidFill>
                <a:srgbClr val="0070C0"/>
              </a:solidFill>
            </a:endParaRPr>
          </a:p>
        </p:txBody>
      </p:sp>
      <p:sp>
        <p:nvSpPr>
          <p:cNvPr id="4" name="Line 4"/>
          <p:cNvSpPr>
            <a:spLocks noChangeShapeType="1"/>
          </p:cNvSpPr>
          <p:nvPr/>
        </p:nvSpPr>
        <p:spPr bwMode="auto">
          <a:xfrm flipV="1">
            <a:off x="1043608" y="908719"/>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2834791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68760"/>
            <a:ext cx="8077200" cy="4752528"/>
          </a:xfrm>
        </p:spPr>
        <p:txBody>
          <a:bodyPr/>
          <a:lstStyle/>
          <a:p>
            <a:pPr marL="0" indent="0">
              <a:buNone/>
            </a:pPr>
            <a:r>
              <a:rPr lang="en-CA" b="0" dirty="0" smtClean="0">
                <a:solidFill>
                  <a:srgbClr val="0070C0"/>
                </a:solidFill>
              </a:rPr>
              <a:t>Using the Lauer-</a:t>
            </a:r>
            <a:r>
              <a:rPr lang="en-CA" b="0" dirty="0" err="1" smtClean="0">
                <a:solidFill>
                  <a:srgbClr val="0070C0"/>
                </a:solidFill>
              </a:rPr>
              <a:t>Taxe</a:t>
            </a:r>
            <a:r>
              <a:rPr lang="en-CA" b="0" dirty="0" smtClean="0">
                <a:solidFill>
                  <a:srgbClr val="0070C0"/>
                </a:solidFill>
              </a:rPr>
              <a:t> as the U&amp;C source to calculate the German Form 2, Block 5 price provides the best ‘apples-to-apples’ comparison available for German and Canadian ex-factory prices.</a:t>
            </a:r>
          </a:p>
          <a:p>
            <a:pPr marL="0" indent="0">
              <a:buNone/>
            </a:pPr>
            <a:endParaRPr lang="en-CA" b="0" dirty="0">
              <a:solidFill>
                <a:srgbClr val="0070C0"/>
              </a:solidFill>
            </a:endParaRPr>
          </a:p>
          <a:p>
            <a:pPr marL="0" indent="0">
              <a:buNone/>
            </a:pPr>
            <a:r>
              <a:rPr lang="en-CA" b="0" dirty="0" smtClean="0">
                <a:solidFill>
                  <a:srgbClr val="0070C0"/>
                </a:solidFill>
              </a:rPr>
              <a:t>These rebates are not confidential (i.e. not PLAs or MEAs), they are statutory rebates created through the German AMNOG legislative process. As such their deduction is equivalent to standing PMPRB practice of removing regulated mark-ups and VATs from Block 5 prices.</a:t>
            </a:r>
          </a:p>
        </p:txBody>
      </p:sp>
      <p:sp>
        <p:nvSpPr>
          <p:cNvPr id="4" name="Title 1"/>
          <p:cNvSpPr txBox="1">
            <a:spLocks/>
          </p:cNvSpPr>
          <p:nvPr/>
        </p:nvSpPr>
        <p:spPr bwMode="auto">
          <a:xfrm>
            <a:off x="1043608" y="260648"/>
            <a:ext cx="7848600" cy="648072"/>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en-CA" kern="0" dirty="0" smtClean="0">
                <a:solidFill>
                  <a:schemeClr val="tx1">
                    <a:lumMod val="75000"/>
                  </a:schemeClr>
                </a:solidFill>
              </a:rPr>
              <a:t>Summary</a:t>
            </a:r>
            <a:endParaRPr lang="en-CA" kern="0" dirty="0">
              <a:solidFill>
                <a:schemeClr val="tx1">
                  <a:lumMod val="75000"/>
                </a:schemeClr>
              </a:solidFill>
            </a:endParaRPr>
          </a:p>
        </p:txBody>
      </p:sp>
      <p:sp>
        <p:nvSpPr>
          <p:cNvPr id="5" name="Line 4"/>
          <p:cNvSpPr>
            <a:spLocks noChangeShapeType="1"/>
          </p:cNvSpPr>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22052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24744"/>
            <a:ext cx="7848600" cy="4896544"/>
          </a:xfrm>
        </p:spPr>
        <p:txBody>
          <a:bodyPr/>
          <a:lstStyle/>
          <a:p>
            <a:pPr marL="0" indent="0">
              <a:buNone/>
            </a:pPr>
            <a:r>
              <a:rPr lang="en-CA" b="0" dirty="0" smtClean="0">
                <a:solidFill>
                  <a:srgbClr val="0070C0"/>
                </a:solidFill>
              </a:rPr>
              <a:t>Proposed Changes</a:t>
            </a:r>
          </a:p>
          <a:p>
            <a:pPr marL="0" indent="0">
              <a:buNone/>
            </a:pPr>
            <a:endParaRPr lang="en-CA" sz="1000" b="0" dirty="0" smtClean="0">
              <a:solidFill>
                <a:srgbClr val="0070C0"/>
              </a:solidFill>
            </a:endParaRPr>
          </a:p>
          <a:p>
            <a:pPr marL="0" indent="0">
              <a:buNone/>
            </a:pPr>
            <a:r>
              <a:rPr lang="en-CA" b="0" dirty="0" smtClean="0">
                <a:solidFill>
                  <a:srgbClr val="0070C0"/>
                </a:solidFill>
              </a:rPr>
              <a:t>Reasonable Relationship Test Amendment</a:t>
            </a:r>
          </a:p>
          <a:p>
            <a:pPr lvl="1"/>
            <a:r>
              <a:rPr lang="en-CA" dirty="0" smtClean="0">
                <a:solidFill>
                  <a:srgbClr val="0070C0"/>
                </a:solidFill>
              </a:rPr>
              <a:t>Rationale</a:t>
            </a:r>
          </a:p>
          <a:p>
            <a:pPr lvl="1"/>
            <a:r>
              <a:rPr lang="en-CA" b="0" dirty="0" smtClean="0">
                <a:solidFill>
                  <a:srgbClr val="0070C0"/>
                </a:solidFill>
              </a:rPr>
              <a:t>Impact Assessment</a:t>
            </a:r>
          </a:p>
          <a:p>
            <a:pPr marL="0" indent="0">
              <a:buNone/>
            </a:pPr>
            <a:endParaRPr lang="en-CA" sz="1000" b="0" dirty="0" smtClean="0">
              <a:solidFill>
                <a:srgbClr val="0070C0"/>
              </a:solidFill>
            </a:endParaRPr>
          </a:p>
          <a:p>
            <a:pPr marL="0" indent="0">
              <a:buNone/>
            </a:pPr>
            <a:r>
              <a:rPr lang="en-CA" b="0" dirty="0" smtClean="0">
                <a:solidFill>
                  <a:srgbClr val="0070C0"/>
                </a:solidFill>
              </a:rPr>
              <a:t>List Price Relative to Maximum Potential Price Verification</a:t>
            </a:r>
          </a:p>
          <a:p>
            <a:pPr lvl="1"/>
            <a:r>
              <a:rPr lang="en-CA" dirty="0">
                <a:solidFill>
                  <a:srgbClr val="0070C0"/>
                </a:solidFill>
              </a:rPr>
              <a:t>Rationale</a:t>
            </a:r>
          </a:p>
          <a:p>
            <a:pPr lvl="1"/>
            <a:r>
              <a:rPr lang="en-CA" dirty="0" smtClean="0">
                <a:solidFill>
                  <a:srgbClr val="0070C0"/>
                </a:solidFill>
              </a:rPr>
              <a:t>Impact Assessment</a:t>
            </a:r>
            <a:endParaRPr lang="en-CA" dirty="0">
              <a:solidFill>
                <a:srgbClr val="0070C0"/>
              </a:solidFill>
            </a:endParaRPr>
          </a:p>
          <a:p>
            <a:pPr marL="0" indent="0">
              <a:buNone/>
            </a:pPr>
            <a:endParaRPr lang="en-CA" sz="1000" b="0" dirty="0" smtClean="0">
              <a:solidFill>
                <a:srgbClr val="0070C0"/>
              </a:solidFill>
            </a:endParaRPr>
          </a:p>
          <a:p>
            <a:pPr marL="0" indent="0">
              <a:buNone/>
            </a:pPr>
            <a:r>
              <a:rPr lang="en-CA" b="0" dirty="0" smtClean="0">
                <a:solidFill>
                  <a:srgbClr val="0070C0"/>
                </a:solidFill>
              </a:rPr>
              <a:t>Notice and Comment</a:t>
            </a:r>
          </a:p>
        </p:txBody>
      </p:sp>
      <p:sp>
        <p:nvSpPr>
          <p:cNvPr id="4" name="Title 1"/>
          <p:cNvSpPr txBox="1">
            <a:spLocks/>
          </p:cNvSpPr>
          <p:nvPr/>
        </p:nvSpPr>
        <p:spPr bwMode="auto">
          <a:xfrm>
            <a:off x="1043608" y="260648"/>
            <a:ext cx="7848600" cy="648072"/>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en-CA" sz="3600" kern="0" dirty="0" smtClean="0">
                <a:solidFill>
                  <a:schemeClr val="tx1">
                    <a:lumMod val="75000"/>
                  </a:schemeClr>
                </a:solidFill>
              </a:rPr>
              <a:t>Incremental Guidelines Update - Overview</a:t>
            </a:r>
            <a:endParaRPr lang="en-CA" sz="3600" kern="0" dirty="0">
              <a:solidFill>
                <a:schemeClr val="tx1">
                  <a:lumMod val="75000"/>
                </a:schemeClr>
              </a:solidFill>
            </a:endParaRPr>
          </a:p>
        </p:txBody>
      </p:sp>
      <p:sp>
        <p:nvSpPr>
          <p:cNvPr id="5" name="Line 4"/>
          <p:cNvSpPr>
            <a:spLocks noChangeShapeType="1"/>
          </p:cNvSpPr>
          <p:nvPr/>
        </p:nvSpPr>
        <p:spPr bwMode="auto">
          <a:xfrm>
            <a:off x="1043608" y="908721"/>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0839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Changes for 2016</a:t>
            </a:r>
            <a:endParaRPr lang="en-CA" dirty="0">
              <a:solidFill>
                <a:schemeClr val="tx1">
                  <a:lumMod val="75000"/>
                </a:schemeClr>
              </a:solidFill>
            </a:endParaRPr>
          </a:p>
        </p:txBody>
      </p:sp>
      <p:sp>
        <p:nvSpPr>
          <p:cNvPr id="3" name="Content Placeholder 2"/>
          <p:cNvSpPr>
            <a:spLocks noGrp="1"/>
          </p:cNvSpPr>
          <p:nvPr>
            <p:ph idx="1"/>
          </p:nvPr>
        </p:nvSpPr>
        <p:spPr>
          <a:xfrm>
            <a:off x="1062080" y="981668"/>
            <a:ext cx="7848600" cy="4968552"/>
          </a:xfrm>
        </p:spPr>
        <p:txBody>
          <a:bodyPr/>
          <a:lstStyle/>
          <a:p>
            <a:pPr marL="0" indent="0">
              <a:buNone/>
            </a:pPr>
            <a:r>
              <a:rPr lang="en-CA" b="0" dirty="0" smtClean="0">
                <a:solidFill>
                  <a:srgbClr val="0070C0"/>
                </a:solidFill>
                <a:latin typeface="Arial Narrow" panose="020B0606020202030204" pitchFamily="34" charset="0"/>
              </a:rPr>
              <a:t>On an on-going basis, Board Staff review the Guidelines for the purpose of recommending incremental changes that ensure that the Guidelines:</a:t>
            </a:r>
          </a:p>
          <a:p>
            <a:pPr marL="457200" indent="-457200">
              <a:buFont typeface="+mj-lt"/>
              <a:buAutoNum type="arabicPeriod"/>
            </a:pPr>
            <a:r>
              <a:rPr lang="en-CA" b="0" dirty="0" smtClean="0">
                <a:solidFill>
                  <a:srgbClr val="0070C0"/>
                </a:solidFill>
                <a:latin typeface="Arial Narrow" panose="020B0606020202030204" pitchFamily="34" charset="0"/>
              </a:rPr>
              <a:t>Are responsive to relevant developments; and</a:t>
            </a:r>
          </a:p>
          <a:p>
            <a:pPr marL="457200" indent="-457200">
              <a:buFont typeface="+mj-lt"/>
              <a:buAutoNum type="arabicPeriod"/>
            </a:pPr>
            <a:r>
              <a:rPr lang="en-CA" b="0" dirty="0" smtClean="0">
                <a:solidFill>
                  <a:srgbClr val="0070C0"/>
                </a:solidFill>
                <a:latin typeface="Arial Narrow" panose="020B0606020202030204" pitchFamily="34" charset="0"/>
              </a:rPr>
              <a:t>Protect Canadian consumers from the potential abuse of market power.</a:t>
            </a:r>
          </a:p>
          <a:p>
            <a:pPr marL="457200" indent="-457200">
              <a:buFont typeface="+mj-lt"/>
              <a:buAutoNum type="arabicPeriod"/>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In this regards, Board Staff plan to seek comment on two incremental changes to the following sections of the Guidelines</a:t>
            </a:r>
          </a:p>
          <a:p>
            <a:r>
              <a:rPr lang="en-CA" b="0" dirty="0" smtClean="0">
                <a:solidFill>
                  <a:srgbClr val="0070C0"/>
                </a:solidFill>
                <a:latin typeface="Arial Narrow" panose="020B0606020202030204" pitchFamily="34" charset="0"/>
              </a:rPr>
              <a:t>Reasonable Relationship Test (Schedule 4)</a:t>
            </a:r>
          </a:p>
          <a:p>
            <a:r>
              <a:rPr lang="en-CA" b="0" dirty="0" smtClean="0">
                <a:solidFill>
                  <a:srgbClr val="0070C0"/>
                </a:solidFill>
                <a:latin typeface="Arial Narrow" panose="020B0606020202030204" pitchFamily="34" charset="0"/>
              </a:rPr>
              <a:t>Review of Prices of New Patented Drug Products at Introduction (Section C.11)</a:t>
            </a:r>
          </a:p>
        </p:txBody>
      </p:sp>
      <p:sp>
        <p:nvSpPr>
          <p:cNvPr id="4" name="Line 4"/>
          <p:cNvSpPr>
            <a:spLocks noChangeShapeType="1"/>
          </p:cNvSpPr>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607570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Reasonable Relationship (RR) Test</a:t>
            </a:r>
            <a:endParaRPr lang="en-CA" dirty="0">
              <a:solidFill>
                <a:schemeClr val="tx1">
                  <a:lumMod val="75000"/>
                </a:schemeClr>
              </a:solidFill>
            </a:endParaRPr>
          </a:p>
        </p:txBody>
      </p:sp>
      <p:sp>
        <p:nvSpPr>
          <p:cNvPr id="3" name="Content Placeholder 2"/>
          <p:cNvSpPr>
            <a:spLocks noGrp="1"/>
          </p:cNvSpPr>
          <p:nvPr>
            <p:ph idx="1"/>
          </p:nvPr>
        </p:nvSpPr>
        <p:spPr>
          <a:xfrm>
            <a:off x="1062080" y="1268760"/>
            <a:ext cx="7848600" cy="4681460"/>
          </a:xfrm>
        </p:spPr>
        <p:txBody>
          <a:bodyPr/>
          <a:lstStyle/>
          <a:p>
            <a:pPr marL="0" indent="0">
              <a:buNone/>
            </a:pPr>
            <a:r>
              <a:rPr lang="en-CA" b="0" dirty="0" smtClean="0">
                <a:solidFill>
                  <a:srgbClr val="0070C0"/>
                </a:solidFill>
                <a:latin typeface="Arial Narrow" panose="020B0606020202030204" pitchFamily="34" charset="0"/>
              </a:rPr>
              <a:t>Proposal: When applying the Reasonable Relationship Test to line extensions (i.e. when a new drug and comparable drug product are the same active substance and owned by the same patentee), that non-excessive National Average Transaction Price (NATP) be used to establish the MAPP.</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If the new drug and the comparable drug product are owned by different patentees, then the current rules would apply: lowest of the six publicly available sources establish the MAPP (AQPP, IMS Health, McKesson, ODB, PPS Pharma, RAMQ). </a:t>
            </a:r>
          </a:p>
        </p:txBody>
      </p:sp>
      <p:sp>
        <p:nvSpPr>
          <p:cNvPr id="4" name="Line 4"/>
          <p:cNvSpPr>
            <a:spLocks noChangeShapeType="1"/>
          </p:cNvSpPr>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Rationale</a:t>
            </a:r>
            <a:endParaRPr lang="en-CA" dirty="0">
              <a:solidFill>
                <a:schemeClr val="tx1">
                  <a:lumMod val="75000"/>
                </a:schemeClr>
              </a:solidFill>
            </a:endParaRPr>
          </a:p>
        </p:txBody>
      </p:sp>
      <p:sp>
        <p:nvSpPr>
          <p:cNvPr id="3" name="Content Placeholder 2"/>
          <p:cNvSpPr>
            <a:spLocks noGrp="1"/>
          </p:cNvSpPr>
          <p:nvPr>
            <p:ph idx="1"/>
          </p:nvPr>
        </p:nvSpPr>
        <p:spPr>
          <a:xfrm>
            <a:off x="1043608" y="980728"/>
            <a:ext cx="7992888" cy="5040560"/>
          </a:xfrm>
        </p:spPr>
        <p:txBody>
          <a:bodyPr/>
          <a:lstStyle/>
          <a:p>
            <a:pPr marL="0" indent="0">
              <a:buNone/>
            </a:pPr>
            <a:r>
              <a:rPr lang="en-CA" sz="2200" b="0" dirty="0" smtClean="0">
                <a:solidFill>
                  <a:srgbClr val="0070C0"/>
                </a:solidFill>
                <a:latin typeface="Arial Narrow" panose="020B0606020202030204" pitchFamily="34" charset="0"/>
              </a:rPr>
              <a:t>Current practice has in some instances created a situation in which a non-excessive comparable drug product may have an N-ATP greater than the lowest of the six public sources.</a:t>
            </a:r>
          </a:p>
          <a:p>
            <a:pPr marL="0" indent="0">
              <a:buNone/>
            </a:pPr>
            <a:endParaRPr lang="en-CA" sz="1000" b="0" dirty="0">
              <a:solidFill>
                <a:srgbClr val="0070C0"/>
              </a:solidFill>
              <a:latin typeface="Arial Narrow" panose="020B0606020202030204" pitchFamily="34" charset="0"/>
            </a:endParaRPr>
          </a:p>
          <a:p>
            <a:pPr marL="0" indent="0">
              <a:buNone/>
            </a:pPr>
            <a:r>
              <a:rPr lang="en-CA" sz="2200" b="0" dirty="0" smtClean="0">
                <a:solidFill>
                  <a:srgbClr val="0070C0"/>
                </a:solidFill>
                <a:latin typeface="Arial Narrow" panose="020B0606020202030204" pitchFamily="34" charset="0"/>
              </a:rPr>
              <a:t>The approach to use the six publicly available sources was implemented in 2010 to provide predictability and fairness.  </a:t>
            </a:r>
          </a:p>
          <a:p>
            <a:pPr marL="0" indent="0">
              <a:buNone/>
            </a:pPr>
            <a:endParaRPr lang="en-CA" sz="1000" b="0" dirty="0" smtClean="0">
              <a:solidFill>
                <a:srgbClr val="0070C0"/>
              </a:solidFill>
              <a:latin typeface="Arial Narrow" panose="020B0606020202030204" pitchFamily="34" charset="0"/>
            </a:endParaRPr>
          </a:p>
          <a:p>
            <a:pPr marL="0" indent="0">
              <a:buNone/>
            </a:pPr>
            <a:r>
              <a:rPr lang="en-CA" sz="2200" b="0" dirty="0" smtClean="0">
                <a:solidFill>
                  <a:srgbClr val="0070C0"/>
                </a:solidFill>
                <a:latin typeface="Arial Narrow" panose="020B0606020202030204" pitchFamily="34" charset="0"/>
              </a:rPr>
              <a:t>The proposal to use the N-ATP when possible and the six publicly available sources otherwise for establishing the MAPP with the RR test would meet these objectives as well.</a:t>
            </a:r>
          </a:p>
          <a:p>
            <a:pPr marL="0" indent="0">
              <a:buNone/>
            </a:pPr>
            <a:endParaRPr lang="en-CA" sz="1000" b="0" dirty="0" smtClean="0">
              <a:solidFill>
                <a:srgbClr val="0070C0"/>
              </a:solidFill>
              <a:latin typeface="Arial Narrow" panose="020B0606020202030204" pitchFamily="34" charset="0"/>
            </a:endParaRPr>
          </a:p>
          <a:p>
            <a:pPr marL="0" indent="0">
              <a:buNone/>
            </a:pPr>
            <a:r>
              <a:rPr lang="en-CA" sz="2200" b="0" dirty="0" smtClean="0">
                <a:solidFill>
                  <a:srgbClr val="0070C0"/>
                </a:solidFill>
                <a:latin typeface="Arial Narrow" panose="020B0606020202030204" pitchFamily="34" charset="0"/>
              </a:rPr>
              <a:t>As such, in response to a review of regulatory data to date and in line with PMPRB priorities, Board Staff believe it is appropriate to use the non-excessive N-ATP for price comparison in the RR test</a:t>
            </a:r>
          </a:p>
        </p:txBody>
      </p:sp>
      <p:sp>
        <p:nvSpPr>
          <p:cNvPr id="4" name="Line 4"/>
          <p:cNvSpPr>
            <a:spLocks noChangeShapeType="1"/>
          </p:cNvSpPr>
          <p:nvPr/>
        </p:nvSpPr>
        <p:spPr bwMode="auto">
          <a:xfrm>
            <a:off x="1115616" y="980729"/>
            <a:ext cx="8028384"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Impact analysis</a:t>
            </a:r>
            <a:endParaRPr lang="en-CA" dirty="0">
              <a:solidFill>
                <a:schemeClr val="tx1">
                  <a:lumMod val="75000"/>
                </a:schemeClr>
              </a:solidFill>
            </a:endParaRPr>
          </a:p>
        </p:txBody>
      </p:sp>
      <p:sp>
        <p:nvSpPr>
          <p:cNvPr id="3" name="Content Placeholder 2"/>
          <p:cNvSpPr>
            <a:spLocks noGrp="1"/>
          </p:cNvSpPr>
          <p:nvPr>
            <p:ph idx="1"/>
          </p:nvPr>
        </p:nvSpPr>
        <p:spPr>
          <a:xfrm>
            <a:off x="1062080" y="981668"/>
            <a:ext cx="7848600" cy="4968552"/>
          </a:xfrm>
        </p:spPr>
        <p:txBody>
          <a:bodyPr/>
          <a:lstStyle/>
          <a:p>
            <a:pPr marL="0" indent="0">
              <a:buNone/>
            </a:pPr>
            <a:r>
              <a:rPr lang="en-CA" b="0" dirty="0" smtClean="0">
                <a:solidFill>
                  <a:srgbClr val="0070C0"/>
                </a:solidFill>
                <a:latin typeface="Arial Narrow" panose="020B0606020202030204" pitchFamily="34" charset="0"/>
              </a:rPr>
              <a:t>The immediate impact would be negligible: in 2014 the RR Test was applied to 46 new DINs. </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Only 7 of these cases would be affected by this change (comparator is owned by the same patentee AND the NATP of the comparator was greater than the lowest publicly available price). </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The difference between the NATP of the comparator and the lowest publicly available price was less than 2% for all of these cases. </a:t>
            </a:r>
          </a:p>
          <a:p>
            <a:pPr marL="0" indent="0">
              <a:buNone/>
            </a:pPr>
            <a:endParaRPr lang="en-CA" sz="1000" b="0" dirty="0" smtClean="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The primary benefit of this change is improved efficiency and continued protection of consumer interest. </a:t>
            </a:r>
            <a:endParaRPr lang="en-CA" b="0" dirty="0">
              <a:solidFill>
                <a:srgbClr val="0070C0"/>
              </a:solidFill>
              <a:latin typeface="Arial Narrow" panose="020B0606020202030204" pitchFamily="34" charset="0"/>
            </a:endParaRPr>
          </a:p>
        </p:txBody>
      </p:sp>
      <p:sp>
        <p:nvSpPr>
          <p:cNvPr id="4" name="Line 4"/>
          <p:cNvSpPr>
            <a:spLocks noChangeShapeType="1"/>
          </p:cNvSpPr>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080" y="981668"/>
            <a:ext cx="7848600" cy="4968552"/>
          </a:xfrm>
        </p:spPr>
        <p:txBody>
          <a:bodyPr/>
          <a:lstStyle/>
          <a:p>
            <a:pPr marL="0" indent="0" algn="ctr">
              <a:buNone/>
            </a:pPr>
            <a:endParaRPr lang="en-CA" sz="4800" b="0" dirty="0" smtClean="0">
              <a:solidFill>
                <a:srgbClr val="0070C0"/>
              </a:solidFill>
              <a:latin typeface="Arial Narrow" panose="020B0606020202030204" pitchFamily="34" charset="0"/>
            </a:endParaRPr>
          </a:p>
          <a:p>
            <a:pPr marL="0" indent="0" algn="ctr">
              <a:buNone/>
            </a:pPr>
            <a:r>
              <a:rPr lang="en-CA" sz="4800" b="0" dirty="0" smtClean="0">
                <a:solidFill>
                  <a:schemeClr val="tx1">
                    <a:lumMod val="75000"/>
                  </a:schemeClr>
                </a:solidFill>
                <a:latin typeface="Arial Narrow" panose="020B0606020202030204" pitchFamily="34" charset="0"/>
              </a:rPr>
              <a:t>Questions</a:t>
            </a:r>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List Price Relative to MAPP Verification</a:t>
            </a:r>
            <a:endParaRPr lang="en-CA" dirty="0">
              <a:solidFill>
                <a:schemeClr val="tx1">
                  <a:lumMod val="75000"/>
                </a:schemeClr>
              </a:solidFill>
            </a:endParaRPr>
          </a:p>
        </p:txBody>
      </p:sp>
      <p:sp>
        <p:nvSpPr>
          <p:cNvPr id="3" name="Content Placeholder 2"/>
          <p:cNvSpPr>
            <a:spLocks noGrp="1"/>
          </p:cNvSpPr>
          <p:nvPr>
            <p:ph idx="1"/>
          </p:nvPr>
        </p:nvSpPr>
        <p:spPr>
          <a:xfrm>
            <a:off x="1062080" y="1124744"/>
            <a:ext cx="7848600" cy="4825476"/>
          </a:xfrm>
        </p:spPr>
        <p:txBody>
          <a:bodyPr/>
          <a:lstStyle/>
          <a:p>
            <a:pPr marL="0" indent="0">
              <a:buNone/>
            </a:pPr>
            <a:r>
              <a:rPr lang="en-CA" b="0" dirty="0" smtClean="0">
                <a:solidFill>
                  <a:srgbClr val="0070C0"/>
                </a:solidFill>
                <a:latin typeface="Arial Narrow" panose="020B0606020202030204" pitchFamily="34" charset="0"/>
              </a:rPr>
              <a:t>Proposal: An addition be made to section C11 “Review of Prices of New Patented Drug Products at Introduction” that requires patentees to ensure that domestic list prices for new drugs are below the MAPP.</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In addition to the current approach, for new drugs, Board Staff will compare the publicly available ex-factory price of the six sources identified in the Guidelines (</a:t>
            </a:r>
            <a:r>
              <a:rPr lang="en-CA" b="0" dirty="0">
                <a:solidFill>
                  <a:srgbClr val="0070C0"/>
                </a:solidFill>
                <a:latin typeface="Arial Narrow" panose="020B0606020202030204" pitchFamily="34" charset="0"/>
              </a:rPr>
              <a:t>AQPP, IMS Health, McKesson, ODB, PPS Pharma, RAMQ</a:t>
            </a:r>
            <a:r>
              <a:rPr lang="en-CA" b="0" dirty="0" smtClean="0">
                <a:solidFill>
                  <a:srgbClr val="0070C0"/>
                </a:solidFill>
                <a:latin typeface="Arial Narrow" panose="020B0606020202030204" pitchFamily="34" charset="0"/>
              </a:rPr>
              <a:t>) and require patentees to ensure that they are below the MAPP.</a:t>
            </a:r>
          </a:p>
        </p:txBody>
      </p:sp>
      <p:sp>
        <p:nvSpPr>
          <p:cNvPr id="4" name="Line 4"/>
          <p:cNvSpPr>
            <a:spLocks noChangeShapeType="1"/>
          </p:cNvSpPr>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56926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Form 1</a:t>
            </a:r>
            <a:endParaRPr lang="en-CA" dirty="0">
              <a:solidFill>
                <a:schemeClr val="tx1">
                  <a:lumMod val="75000"/>
                </a:schemeClr>
              </a:solidFill>
            </a:endParaRPr>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4</a:t>
            </a:fld>
            <a:endParaRPr lang="en-US" dirty="0">
              <a:solidFill>
                <a:schemeClr val="tx1"/>
              </a:solidFill>
            </a:endParaRPr>
          </a:p>
        </p:txBody>
      </p:sp>
      <p:sp>
        <p:nvSpPr>
          <p:cNvPr id="9" name="Content Placeholder 8"/>
          <p:cNvSpPr>
            <a:spLocks noGrp="1"/>
          </p:cNvSpPr>
          <p:nvPr>
            <p:ph sz="half" idx="4294967295"/>
          </p:nvPr>
        </p:nvSpPr>
        <p:spPr>
          <a:xfrm>
            <a:off x="1293813" y="2590800"/>
            <a:ext cx="7850187" cy="4114800"/>
          </a:xfrm>
        </p:spPr>
        <p:txBody>
          <a:bodyPr/>
          <a:lstStyle/>
          <a:p>
            <a:endParaRPr lang="en-CA" dirty="0" smtClean="0"/>
          </a:p>
          <a:p>
            <a:endParaRPr lang="en-CA" dirty="0"/>
          </a:p>
          <a:p>
            <a:endParaRPr lang="en-CA" dirty="0" smtClean="0"/>
          </a:p>
          <a:p>
            <a:endParaRPr lang="en-CA" dirty="0"/>
          </a:p>
          <a:p>
            <a:r>
              <a:rPr lang="en-CA" dirty="0" smtClean="0"/>
              <a:t>Select only one box: either </a:t>
            </a:r>
            <a:r>
              <a:rPr lang="en-CA" dirty="0"/>
              <a:t>an Original filing or an </a:t>
            </a:r>
            <a:r>
              <a:rPr lang="en-CA" dirty="0" smtClean="0"/>
              <a:t>Amendment to Original </a:t>
            </a:r>
            <a:r>
              <a:rPr lang="en-CA" dirty="0"/>
              <a:t>F</a:t>
            </a:r>
            <a:r>
              <a:rPr lang="en-CA" dirty="0" smtClean="0"/>
              <a:t>iling</a:t>
            </a:r>
            <a:r>
              <a:rPr lang="en-CA" dirty="0"/>
              <a:t>. </a:t>
            </a:r>
            <a:endParaRPr lang="en-CA" dirty="0" smtClean="0"/>
          </a:p>
          <a:p>
            <a:r>
              <a:rPr lang="en-CA" dirty="0" smtClean="0"/>
              <a:t>Indicate </a:t>
            </a:r>
            <a:r>
              <a:rPr lang="en-CA" dirty="0"/>
              <a:t>which Blocks are being amended. </a:t>
            </a: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856" y="1268760"/>
            <a:ext cx="805589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720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Rationale</a:t>
            </a:r>
            <a:endParaRPr lang="en-CA" dirty="0">
              <a:solidFill>
                <a:schemeClr val="tx1">
                  <a:lumMod val="75000"/>
                </a:schemeClr>
              </a:solidFill>
            </a:endParaRPr>
          </a:p>
        </p:txBody>
      </p:sp>
      <p:sp>
        <p:nvSpPr>
          <p:cNvPr id="3" name="Content Placeholder 2"/>
          <p:cNvSpPr>
            <a:spLocks noGrp="1"/>
          </p:cNvSpPr>
          <p:nvPr>
            <p:ph idx="1"/>
          </p:nvPr>
        </p:nvSpPr>
        <p:spPr>
          <a:xfrm>
            <a:off x="1115616" y="980728"/>
            <a:ext cx="7848600" cy="4824536"/>
          </a:xfrm>
        </p:spPr>
        <p:txBody>
          <a:bodyPr/>
          <a:lstStyle/>
          <a:p>
            <a:pPr marL="0" indent="0">
              <a:buNone/>
            </a:pPr>
            <a:r>
              <a:rPr lang="en-CA" sz="2000" b="0" dirty="0" smtClean="0">
                <a:solidFill>
                  <a:srgbClr val="0070C0"/>
                </a:solidFill>
                <a:latin typeface="Arial Narrow" panose="020B0606020202030204" pitchFamily="34" charset="0"/>
              </a:rPr>
              <a:t>To date, Board Staff have not systematically evaluated whether domestic list prices exceed the MAPP. Historically, this was because the difference between these prices and the N-ATP at introduction was negligible.</a:t>
            </a:r>
          </a:p>
          <a:p>
            <a:pPr marL="0" indent="0">
              <a:buNone/>
            </a:pPr>
            <a:endParaRPr lang="en-CA" sz="1000" b="0" dirty="0" smtClean="0">
              <a:solidFill>
                <a:srgbClr val="0070C0"/>
              </a:solidFill>
              <a:latin typeface="Arial Narrow" panose="020B0606020202030204" pitchFamily="34" charset="0"/>
            </a:endParaRPr>
          </a:p>
          <a:p>
            <a:pPr marL="0" indent="0">
              <a:buNone/>
            </a:pPr>
            <a:r>
              <a:rPr lang="en-CA" sz="2000" b="0" dirty="0" smtClean="0">
                <a:solidFill>
                  <a:srgbClr val="0070C0"/>
                </a:solidFill>
                <a:latin typeface="Arial Narrow" panose="020B0606020202030204" pitchFamily="34" charset="0"/>
              </a:rPr>
              <a:t>However, the ratio of domestic Block 5 prices to N-ATP has been increasing in recent years, from 1.059 to 1.079 since 2010.</a:t>
            </a:r>
          </a:p>
          <a:p>
            <a:pPr marL="0" indent="0">
              <a:buNone/>
            </a:pPr>
            <a:endParaRPr lang="en-CA" sz="1000" b="0" dirty="0" smtClean="0">
              <a:solidFill>
                <a:srgbClr val="0070C0"/>
              </a:solidFill>
              <a:latin typeface="Arial Narrow" panose="020B0606020202030204" pitchFamily="34" charset="0"/>
            </a:endParaRPr>
          </a:p>
          <a:p>
            <a:pPr marL="0" indent="0">
              <a:buNone/>
            </a:pPr>
            <a:r>
              <a:rPr lang="en-CA" sz="2000" b="0" dirty="0" smtClean="0">
                <a:solidFill>
                  <a:srgbClr val="0070C0"/>
                </a:solidFill>
                <a:latin typeface="Arial Narrow" panose="020B0606020202030204" pitchFamily="34" charset="0"/>
              </a:rPr>
              <a:t>Unlike the average transaction price which is calculated across various customer classes and regions, the list price is an actual price paid </a:t>
            </a:r>
          </a:p>
          <a:p>
            <a:pPr marL="0" indent="0">
              <a:buNone/>
            </a:pPr>
            <a:endParaRPr lang="en-CA" sz="1000" b="0" dirty="0" smtClean="0">
              <a:solidFill>
                <a:srgbClr val="0070C0"/>
              </a:solidFill>
              <a:latin typeface="Arial Narrow" panose="020B0606020202030204" pitchFamily="34" charset="0"/>
            </a:endParaRPr>
          </a:p>
          <a:p>
            <a:pPr marL="0" indent="0">
              <a:buNone/>
            </a:pPr>
            <a:r>
              <a:rPr lang="en-CA" sz="2000" b="0" dirty="0" smtClean="0">
                <a:solidFill>
                  <a:srgbClr val="0070C0"/>
                </a:solidFill>
                <a:latin typeface="Arial Narrow" panose="020B0606020202030204" pitchFamily="34" charset="0"/>
              </a:rPr>
              <a:t>Ex-factory gate list prices represent a sizeable share of the Canadian market, including many private payers (35%), the uninsured and directly by insured consumers through their co-pays (23%), and is the base price for most </a:t>
            </a:r>
            <a:r>
              <a:rPr lang="en-CA" sz="2000" b="0" dirty="0" err="1" smtClean="0">
                <a:solidFill>
                  <a:srgbClr val="0070C0"/>
                </a:solidFill>
                <a:latin typeface="Arial Narrow" panose="020B0606020202030204" pitchFamily="34" charset="0"/>
              </a:rPr>
              <a:t>pCPA</a:t>
            </a:r>
            <a:r>
              <a:rPr lang="en-CA" sz="2000" b="0" dirty="0" smtClean="0">
                <a:solidFill>
                  <a:srgbClr val="0070C0"/>
                </a:solidFill>
                <a:latin typeface="Arial Narrow" panose="020B0606020202030204" pitchFamily="34" charset="0"/>
              </a:rPr>
              <a:t> negotiations. This makes the list price central to the PMPRB’s consumer protection mandate.</a:t>
            </a:r>
          </a:p>
        </p:txBody>
      </p:sp>
      <p:sp>
        <p:nvSpPr>
          <p:cNvPr id="4" name="Line 4"/>
          <p:cNvSpPr>
            <a:spLocks noChangeShapeType="1"/>
          </p:cNvSpPr>
          <p:nvPr/>
        </p:nvSpPr>
        <p:spPr bwMode="auto">
          <a:xfrm>
            <a:off x="1043608" y="908721"/>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158767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Rationale</a:t>
            </a:r>
            <a:endParaRPr lang="en-CA" dirty="0">
              <a:solidFill>
                <a:schemeClr val="tx1">
                  <a:lumMod val="75000"/>
                </a:schemeClr>
              </a:solidFill>
            </a:endParaRPr>
          </a:p>
        </p:txBody>
      </p:sp>
      <p:sp>
        <p:nvSpPr>
          <p:cNvPr id="5" name="Content Placeholder 2"/>
          <p:cNvSpPr txBox="1">
            <a:spLocks/>
          </p:cNvSpPr>
          <p:nvPr/>
        </p:nvSpPr>
        <p:spPr bwMode="auto">
          <a:xfrm>
            <a:off x="899592" y="980728"/>
            <a:ext cx="392392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a:buFont typeface="Wingdings" pitchFamily="-60" charset="2"/>
              <a:buNone/>
            </a:pPr>
            <a:r>
              <a:rPr lang="en-CA" kern="0" dirty="0" smtClean="0">
                <a:solidFill>
                  <a:srgbClr val="0070C0"/>
                </a:solidFill>
                <a:latin typeface="Arial Narrow" panose="020B0606020202030204" pitchFamily="34" charset="0"/>
              </a:rPr>
              <a:t>Block 5 : Block 4 Price Ratios</a:t>
            </a:r>
          </a:p>
        </p:txBody>
      </p:sp>
      <p:sp>
        <p:nvSpPr>
          <p:cNvPr id="8" name="Content Placeholder 2"/>
          <p:cNvSpPr txBox="1">
            <a:spLocks/>
          </p:cNvSpPr>
          <p:nvPr/>
        </p:nvSpPr>
        <p:spPr bwMode="auto">
          <a:xfrm>
            <a:off x="4860032" y="980728"/>
            <a:ext cx="428396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a:buFont typeface="Wingdings" pitchFamily="-60" charset="2"/>
              <a:buNone/>
            </a:pPr>
            <a:r>
              <a:rPr lang="en-CA" kern="0" dirty="0" smtClean="0">
                <a:solidFill>
                  <a:srgbClr val="0070C0"/>
                </a:solidFill>
                <a:latin typeface="Arial Narrow" panose="020B0606020202030204" pitchFamily="34" charset="0"/>
              </a:rPr>
              <a:t>Median foreign-to-</a:t>
            </a:r>
            <a:r>
              <a:rPr lang="en-CA" kern="0" dirty="0" err="1" smtClean="0">
                <a:solidFill>
                  <a:srgbClr val="0070C0"/>
                </a:solidFill>
                <a:latin typeface="Arial Narrow" panose="020B0606020202030204" pitchFamily="34" charset="0"/>
              </a:rPr>
              <a:t>Cdn</a:t>
            </a:r>
            <a:r>
              <a:rPr lang="en-CA" kern="0" dirty="0" smtClean="0">
                <a:solidFill>
                  <a:srgbClr val="0070C0"/>
                </a:solidFill>
                <a:latin typeface="Arial Narrow" panose="020B0606020202030204" pitchFamily="34" charset="0"/>
              </a:rPr>
              <a:t> price ratios</a:t>
            </a:r>
          </a:p>
        </p:txBody>
      </p:sp>
      <p:graphicFrame>
        <p:nvGraphicFramePr>
          <p:cNvPr id="10" name="Chart 9"/>
          <p:cNvGraphicFramePr>
            <a:graphicFrameLocks/>
          </p:cNvGraphicFramePr>
          <p:nvPr>
            <p:extLst>
              <p:ext uri="{D42A27DB-BD31-4B8C-83A1-F6EECF244321}">
                <p14:modId xmlns:p14="http://schemas.microsoft.com/office/powerpoint/2010/main" val="1391386383"/>
              </p:ext>
            </p:extLst>
          </p:nvPr>
        </p:nvGraphicFramePr>
        <p:xfrm>
          <a:off x="5004048" y="1556792"/>
          <a:ext cx="3851920" cy="4420542"/>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556792"/>
            <a:ext cx="370790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4"/>
          <p:cNvSpPr>
            <a:spLocks noChangeShapeType="1"/>
          </p:cNvSpPr>
          <p:nvPr/>
        </p:nvSpPr>
        <p:spPr bwMode="auto">
          <a:xfrm>
            <a:off x="1043608" y="908720"/>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Impact Assessment</a:t>
            </a:r>
            <a:endParaRPr lang="en-CA" dirty="0">
              <a:solidFill>
                <a:schemeClr val="tx1">
                  <a:lumMod val="75000"/>
                </a:schemeClr>
              </a:solidFill>
            </a:endParaRPr>
          </a:p>
        </p:txBody>
      </p:sp>
      <p:sp>
        <p:nvSpPr>
          <p:cNvPr id="3" name="Content Placeholder 2"/>
          <p:cNvSpPr>
            <a:spLocks noGrp="1"/>
          </p:cNvSpPr>
          <p:nvPr>
            <p:ph idx="1"/>
          </p:nvPr>
        </p:nvSpPr>
        <p:spPr>
          <a:xfrm>
            <a:off x="1062080" y="1052736"/>
            <a:ext cx="7974416" cy="4897484"/>
          </a:xfrm>
        </p:spPr>
        <p:txBody>
          <a:bodyPr/>
          <a:lstStyle/>
          <a:p>
            <a:pPr marL="0" indent="0">
              <a:buNone/>
            </a:pPr>
            <a:r>
              <a:rPr lang="en-CA" b="0" dirty="0" smtClean="0">
                <a:solidFill>
                  <a:srgbClr val="0070C0"/>
                </a:solidFill>
                <a:latin typeface="Arial Narrow" panose="020B0606020202030204" pitchFamily="34" charset="0"/>
              </a:rPr>
              <a:t>The immediate impact of this change would be minor. Of the 101 patented drugs that entered the market in 2014, only 25 submitted Block 5 prices greater than the MAPP (by an average of 5.7%). </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Only 9 of these drugs had Block 5 prices more than 5% greater than the MAPP, and of those 9 all but 1 were already under Investigation.</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It is the view of Board Staff that this was always the intent, but an explicit Guideline change would elevate awareness of the Board’s commitment to adapt to market developments in order to protect Canadian consumers and make an important and relevant contribution to sustainable drug costs for all payers.</a:t>
            </a:r>
          </a:p>
        </p:txBody>
      </p:sp>
      <p:sp>
        <p:nvSpPr>
          <p:cNvPr id="4" name="Line 4"/>
          <p:cNvSpPr>
            <a:spLocks noChangeShapeType="1"/>
          </p:cNvSpPr>
          <p:nvPr/>
        </p:nvSpPr>
        <p:spPr bwMode="auto">
          <a:xfrm>
            <a:off x="1115616" y="908721"/>
            <a:ext cx="8028384"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648072"/>
          </a:xfrm>
        </p:spPr>
        <p:txBody>
          <a:bodyPr/>
          <a:lstStyle/>
          <a:p>
            <a:pPr algn="ctr"/>
            <a:r>
              <a:rPr lang="en-CA" dirty="0" smtClean="0">
                <a:solidFill>
                  <a:schemeClr val="tx1">
                    <a:lumMod val="75000"/>
                  </a:schemeClr>
                </a:solidFill>
              </a:rPr>
              <a:t>Notice and Comment</a:t>
            </a:r>
            <a:endParaRPr lang="en-CA" dirty="0">
              <a:solidFill>
                <a:schemeClr val="tx1">
                  <a:lumMod val="75000"/>
                </a:schemeClr>
              </a:solidFill>
            </a:endParaRPr>
          </a:p>
        </p:txBody>
      </p:sp>
      <p:sp>
        <p:nvSpPr>
          <p:cNvPr id="3" name="Content Placeholder 2"/>
          <p:cNvSpPr>
            <a:spLocks noGrp="1"/>
          </p:cNvSpPr>
          <p:nvPr>
            <p:ph idx="1"/>
          </p:nvPr>
        </p:nvSpPr>
        <p:spPr>
          <a:xfrm>
            <a:off x="1062080" y="1124744"/>
            <a:ext cx="7848600" cy="4825476"/>
          </a:xfrm>
        </p:spPr>
        <p:txBody>
          <a:bodyPr/>
          <a:lstStyle/>
          <a:p>
            <a:pPr marL="0" indent="0">
              <a:buNone/>
            </a:pPr>
            <a:r>
              <a:rPr lang="en-CA" b="0" dirty="0" smtClean="0">
                <a:solidFill>
                  <a:srgbClr val="0070C0"/>
                </a:solidFill>
                <a:latin typeface="Arial Narrow" panose="020B0606020202030204" pitchFamily="34" charset="0"/>
              </a:rPr>
              <a:t>A Notice and Comment is anticipated to go out in early November with a 30 day period for Comment. A side-by-side treatment of the exact changes to the Guidelines will be available at </a:t>
            </a:r>
            <a:r>
              <a:rPr lang="en-CA" b="0" dirty="0" smtClean="0">
                <a:solidFill>
                  <a:srgbClr val="0070C0"/>
                </a:solidFill>
                <a:latin typeface="Arial Narrow" panose="020B0606020202030204" pitchFamily="34" charset="0"/>
                <a:hlinkClick r:id="rId2"/>
              </a:rPr>
              <a:t>www.pmprb-cepmb.gc.ca</a:t>
            </a:r>
            <a:r>
              <a:rPr lang="en-CA" b="0" dirty="0" smtClean="0">
                <a:solidFill>
                  <a:srgbClr val="0070C0"/>
                </a:solidFill>
                <a:latin typeface="Arial Narrow" panose="020B0606020202030204" pitchFamily="34" charset="0"/>
              </a:rPr>
              <a:t>. </a:t>
            </a:r>
          </a:p>
          <a:p>
            <a:pPr marL="0" indent="0">
              <a:buNone/>
            </a:pPr>
            <a:endParaRPr lang="en-CA" sz="1000"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Interested parties are invited to submit  comments to Guillaume Couillard at </a:t>
            </a:r>
            <a:r>
              <a:rPr lang="en-CA" b="0" dirty="0" smtClean="0">
                <a:solidFill>
                  <a:srgbClr val="0070C0"/>
                </a:solidFill>
                <a:latin typeface="Arial Narrow" panose="020B0606020202030204" pitchFamily="34" charset="0"/>
                <a:hlinkClick r:id="rId3"/>
              </a:rPr>
              <a:t>guillaume.couillard@pmprb-cepmb.gc.ca</a:t>
            </a:r>
            <a:r>
              <a:rPr lang="en-CA" b="0" dirty="0" smtClean="0">
                <a:solidFill>
                  <a:srgbClr val="0070C0"/>
                </a:solidFill>
                <a:latin typeface="Arial Narrow" panose="020B0606020202030204" pitchFamily="34" charset="0"/>
              </a:rPr>
              <a:t>. </a:t>
            </a:r>
          </a:p>
          <a:p>
            <a:pPr marL="0" indent="0">
              <a:buNone/>
            </a:pPr>
            <a:endParaRPr lang="en-CA" sz="1000" b="0" dirty="0" smtClean="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Written submissions should be sent to:</a:t>
            </a:r>
            <a:endParaRPr lang="en-CA" b="0" dirty="0">
              <a:solidFill>
                <a:srgbClr val="0070C0"/>
              </a:solidFill>
              <a:latin typeface="Arial Narrow" panose="020B0606020202030204" pitchFamily="34" charset="0"/>
            </a:endParaRPr>
          </a:p>
          <a:p>
            <a:pPr marL="0" indent="0">
              <a:buNone/>
            </a:pPr>
            <a:r>
              <a:rPr lang="en-CA" b="0" dirty="0" smtClean="0">
                <a:solidFill>
                  <a:srgbClr val="0070C0"/>
                </a:solidFill>
                <a:latin typeface="Arial Narrow" panose="020B0606020202030204" pitchFamily="34" charset="0"/>
              </a:rPr>
              <a:t>Box L40</a:t>
            </a:r>
          </a:p>
          <a:p>
            <a:pPr marL="0" indent="0">
              <a:buNone/>
            </a:pPr>
            <a:r>
              <a:rPr lang="en-CA" b="0" dirty="0" smtClean="0">
                <a:solidFill>
                  <a:srgbClr val="0070C0"/>
                </a:solidFill>
                <a:latin typeface="Arial Narrow" panose="020B0606020202030204" pitchFamily="34" charset="0"/>
              </a:rPr>
              <a:t>333 Laurier Avenue West, Suite 1400</a:t>
            </a:r>
          </a:p>
          <a:p>
            <a:pPr marL="0" indent="0">
              <a:buNone/>
            </a:pPr>
            <a:r>
              <a:rPr lang="en-CA" b="0" dirty="0" smtClean="0">
                <a:solidFill>
                  <a:srgbClr val="0070C0"/>
                </a:solidFill>
                <a:latin typeface="Arial Narrow" panose="020B0606020202030204" pitchFamily="34" charset="0"/>
              </a:rPr>
              <a:t>Ottawa, Ontario K1P 1C1</a:t>
            </a:r>
            <a:endParaRPr lang="en-CA" b="0" dirty="0">
              <a:solidFill>
                <a:srgbClr val="0070C0"/>
              </a:solidFill>
              <a:latin typeface="Arial Narrow" panose="020B0606020202030204" pitchFamily="34" charset="0"/>
            </a:endParaRPr>
          </a:p>
        </p:txBody>
      </p:sp>
      <p:sp>
        <p:nvSpPr>
          <p:cNvPr id="4" name="Line 4"/>
          <p:cNvSpPr>
            <a:spLocks noChangeShapeType="1"/>
          </p:cNvSpPr>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309300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492896"/>
            <a:ext cx="7848600" cy="792088"/>
          </a:xfrm>
        </p:spPr>
        <p:txBody>
          <a:bodyPr/>
          <a:lstStyle/>
          <a:p>
            <a:pPr algn="ctr"/>
            <a:r>
              <a:rPr lang="en-CA" dirty="0" smtClean="0">
                <a:solidFill>
                  <a:schemeClr val="tx1">
                    <a:lumMod val="75000"/>
                  </a:schemeClr>
                </a:solidFill>
              </a:rPr>
              <a:t>Questions and Comments?</a:t>
            </a:r>
            <a:endParaRPr lang="en-CA" dirty="0">
              <a:solidFill>
                <a:schemeClr val="tx1">
                  <a:lumMod val="75000"/>
                </a:schemeClr>
              </a:solidFill>
            </a:endParaRPr>
          </a:p>
        </p:txBody>
      </p:sp>
    </p:spTree>
    <p:extLst>
      <p:ext uri="{BB962C8B-B14F-4D97-AF65-F5344CB8AC3E}">
        <p14:creationId xmlns:p14="http://schemas.microsoft.com/office/powerpoint/2010/main" val="130930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Form 1 – Block 1</a:t>
            </a:r>
            <a:endParaRPr lang="en-CA" dirty="0">
              <a:solidFill>
                <a:schemeClr val="tx1">
                  <a:lumMod val="75000"/>
                </a:schemeClr>
              </a:solidFill>
            </a:endParaRPr>
          </a:p>
        </p:txBody>
      </p:sp>
      <p:sp>
        <p:nvSpPr>
          <p:cNvPr id="10" name="Content Placeholder 9"/>
          <p:cNvSpPr>
            <a:spLocks noGrp="1"/>
          </p:cNvSpPr>
          <p:nvPr>
            <p:ph idx="1"/>
          </p:nvPr>
        </p:nvSpPr>
        <p:spPr/>
        <p:txBody>
          <a:bodyPr/>
          <a:lstStyle/>
          <a:p>
            <a:endParaRPr lang="en-CA" dirty="0" smtClean="0"/>
          </a:p>
          <a:p>
            <a:endParaRPr lang="en-CA" dirty="0"/>
          </a:p>
          <a:p>
            <a:endParaRPr lang="en-CA" dirty="0" smtClean="0"/>
          </a:p>
          <a:p>
            <a:endParaRPr lang="en-CA" dirty="0"/>
          </a:p>
          <a:p>
            <a:r>
              <a:rPr lang="en-CA" dirty="0" smtClean="0"/>
              <a:t>Do </a:t>
            </a:r>
            <a:r>
              <a:rPr lang="en-CA" dirty="0"/>
              <a:t>not add any lines to the therapeutic use area. If </a:t>
            </a:r>
            <a:r>
              <a:rPr lang="en-CA" dirty="0" smtClean="0"/>
              <a:t>the description </a:t>
            </a:r>
            <a:r>
              <a:rPr lang="en-CA" dirty="0"/>
              <a:t>is longer than the lines provided, </a:t>
            </a:r>
            <a:r>
              <a:rPr lang="en-CA" dirty="0" smtClean="0"/>
              <a:t>continue </a:t>
            </a:r>
            <a:r>
              <a:rPr lang="en-CA" dirty="0"/>
              <a:t>typing in the lines after it no longer appears on the Form itself. </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5</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96752"/>
            <a:ext cx="799288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63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Form 1 – Block 1</a:t>
            </a:r>
            <a:r>
              <a:rPr lang="en-CA" dirty="0" smtClean="0"/>
              <a:t/>
            </a:r>
            <a:br>
              <a:rPr lang="en-CA" dirty="0" smtClean="0"/>
            </a:b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r>
              <a:rPr lang="en-CA" dirty="0" smtClean="0"/>
              <a:t>Select ONE of Human </a:t>
            </a:r>
            <a:r>
              <a:rPr lang="en-CA" dirty="0"/>
              <a:t>Prescription, Human Over the Counter or Veterinary.</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6</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278" y="1268760"/>
            <a:ext cx="810039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07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Form 1 – Block 2</a:t>
            </a:r>
            <a:br>
              <a:rPr lang="en-CA" dirty="0" smtClean="0">
                <a:solidFill>
                  <a:schemeClr val="tx1">
                    <a:lumMod val="75000"/>
                  </a:schemeClr>
                </a:solidFill>
              </a:rPr>
            </a:br>
            <a:endParaRPr lang="en-CA" dirty="0">
              <a:solidFill>
                <a:schemeClr val="tx1">
                  <a:lumMod val="75000"/>
                </a:schemeClr>
              </a:solidFill>
            </a:endParaRPr>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r>
              <a:rPr lang="en-CA" dirty="0" smtClean="0"/>
              <a:t>Where more than one patent pertains, and the patentee </a:t>
            </a:r>
            <a:r>
              <a:rPr lang="en-CA" dirty="0"/>
              <a:t>is </a:t>
            </a:r>
            <a:r>
              <a:rPr lang="en-CA" dirty="0" smtClean="0"/>
              <a:t>the </a:t>
            </a:r>
            <a:r>
              <a:rPr lang="en-CA" dirty="0"/>
              <a:t>patent holder for one patent and the person entitled to the benefits of a patent for another patent, please </a:t>
            </a:r>
            <a:r>
              <a:rPr lang="en-CA" u="sng" dirty="0"/>
              <a:t>only</a:t>
            </a:r>
            <a:r>
              <a:rPr lang="en-CA" dirty="0"/>
              <a:t> </a:t>
            </a:r>
            <a:r>
              <a:rPr lang="en-CA" dirty="0" smtClean="0"/>
              <a:t>select </a:t>
            </a:r>
            <a:r>
              <a:rPr lang="en-CA" dirty="0"/>
              <a:t>patent holder. Only one box may be checked.</a:t>
            </a:r>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7</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011" y="1268760"/>
            <a:ext cx="794788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18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600" cy="1066800"/>
          </a:xfrm>
        </p:spPr>
        <p:txBody>
          <a:bodyPr/>
          <a:lstStyle/>
          <a:p>
            <a:pPr algn="ctr"/>
            <a:r>
              <a:rPr lang="en-CA" dirty="0" smtClean="0">
                <a:solidFill>
                  <a:schemeClr val="tx1">
                    <a:lumMod val="75000"/>
                  </a:schemeClr>
                </a:solidFill>
              </a:rPr>
              <a:t>Form 1 – Block 3</a:t>
            </a:r>
            <a:r>
              <a:rPr lang="en-CA" dirty="0" smtClean="0"/>
              <a:t/>
            </a:r>
            <a:br>
              <a:rPr lang="en-CA" dirty="0" smtClean="0"/>
            </a:b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If a </a:t>
            </a:r>
            <a:r>
              <a:rPr lang="en-CA" dirty="0"/>
              <a:t>Notice of Compliance has not yet been issued, </a:t>
            </a:r>
            <a:r>
              <a:rPr lang="en-CA" dirty="0" smtClean="0"/>
              <a:t>leave </a:t>
            </a:r>
            <a:r>
              <a:rPr lang="en-CA" dirty="0"/>
              <a:t>this box </a:t>
            </a:r>
            <a:r>
              <a:rPr lang="en-CA" dirty="0" smtClean="0"/>
              <a:t>blank</a:t>
            </a:r>
            <a:r>
              <a:rPr lang="en-CA" dirty="0"/>
              <a:t> </a:t>
            </a:r>
            <a:r>
              <a:rPr lang="en-CA" dirty="0" smtClean="0"/>
              <a:t>and check off the appropriate box.</a:t>
            </a:r>
          </a:p>
          <a:p>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8</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13" y="1584150"/>
            <a:ext cx="810843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38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04" y="260648"/>
            <a:ext cx="7848600" cy="1066800"/>
          </a:xfrm>
        </p:spPr>
        <p:txBody>
          <a:bodyPr/>
          <a:lstStyle/>
          <a:p>
            <a:pPr algn="ctr"/>
            <a:r>
              <a:rPr lang="en-CA" dirty="0" smtClean="0">
                <a:solidFill>
                  <a:schemeClr val="tx1">
                    <a:lumMod val="75000"/>
                  </a:schemeClr>
                </a:solidFill>
              </a:rPr>
              <a:t>Form 1 – Blocks 4, 5  &amp; 6</a:t>
            </a:r>
            <a:r>
              <a:rPr lang="en-CA" dirty="0" smtClean="0"/>
              <a:t/>
            </a:r>
            <a:br>
              <a:rPr lang="en-CA" dirty="0" smtClean="0"/>
            </a:b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pPr lvl="0"/>
            <a:r>
              <a:rPr lang="en-CA" sz="2200" dirty="0" smtClean="0"/>
              <a:t>If the product does not have a DIN, fill in Dosage Form and Strength/Unit of Block 4 and leave “Drug Identification Number” blank.</a:t>
            </a:r>
          </a:p>
          <a:p>
            <a:pPr lvl="0"/>
            <a:r>
              <a:rPr lang="en-CA" sz="2200" dirty="0" smtClean="0"/>
              <a:t>If </a:t>
            </a:r>
            <a:r>
              <a:rPr lang="en-CA" sz="2200" dirty="0"/>
              <a:t>the product is not yet </a:t>
            </a:r>
            <a:r>
              <a:rPr lang="en-CA" sz="2200" dirty="0" smtClean="0"/>
              <a:t>sold, leave </a:t>
            </a:r>
            <a:r>
              <a:rPr lang="en-CA" sz="2200" dirty="0"/>
              <a:t>Block 5 blank.</a:t>
            </a:r>
          </a:p>
          <a:p>
            <a:pPr lvl="0"/>
            <a:r>
              <a:rPr lang="en-CA" sz="2200" dirty="0" smtClean="0"/>
              <a:t>Block 6 - Check off either product </a:t>
            </a:r>
            <a:r>
              <a:rPr lang="en-CA" sz="2200" dirty="0"/>
              <a:t>monograph or information similar </a:t>
            </a:r>
            <a:r>
              <a:rPr lang="en-CA" sz="2200" dirty="0" smtClean="0"/>
              <a:t>and attach when submitting Form 1.</a:t>
            </a:r>
            <a:endParaRPr lang="en-CA" sz="220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9</a:t>
            </a:fld>
            <a:endParaRPr lang="en-US" dirty="0">
              <a:solidFill>
                <a:schemeClr val="tx1"/>
              </a:solidFill>
            </a:endParaRPr>
          </a:p>
        </p:txBody>
      </p:sp>
      <p:sp>
        <p:nvSpPr>
          <p:cNvPr id="6" name="Line 4"/>
          <p:cNvSpPr>
            <a:spLocks noChangeShapeType="1"/>
          </p:cNvSpPr>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411" y="1412776"/>
            <a:ext cx="7901193" cy="2392557"/>
          </a:xfrm>
          <a:prstGeom prst="rect">
            <a:avLst/>
          </a:prstGeom>
        </p:spPr>
      </p:pic>
    </p:spTree>
    <p:extLst>
      <p:ext uri="{BB962C8B-B14F-4D97-AF65-F5344CB8AC3E}">
        <p14:creationId xmlns:p14="http://schemas.microsoft.com/office/powerpoint/2010/main" val="314503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MPRB Regulatory Affairs Outreach" ma:contentTypeID="0x0101001EB76DEFB5D79E48930D0B9C03384D720400799992296FC9A5488F07D2F5D5CDA310" ma:contentTypeVersion="163" ma:contentTypeDescription="" ma:contentTypeScope="" ma:versionID="70fd6b297effa776d30622ca6d9c11b5">
  <xsd:schema xmlns:xsd="http://www.w3.org/2001/XMLSchema" xmlns:xs="http://www.w3.org/2001/XMLSchema" xmlns:p="http://schemas.microsoft.com/office/2006/metadata/properties" xmlns:ns2="b4471f26-bf30-4ace-b43c-f63ba7af3375" xmlns:ns3="362559f1-fe83-44ed-8e10-64ff00a78c4c" xmlns:ns4="2ceafa1b-f5d9-4ded-b5b5-0e8dd98dde4c" xmlns:ns5="c83068ff-0790-4048-8698-1358a6bc3148" targetNamespace="http://schemas.microsoft.com/office/2006/metadata/properties" ma:root="true" ma:fieldsID="4e15cc3f7b741c2e2e8741b84d6b25fb" ns2:_="" ns3:_="" ns4:_="" ns5:_="">
    <xsd:import namespace="b4471f26-bf30-4ace-b43c-f63ba7af3375"/>
    <xsd:import namespace="362559f1-fe83-44ed-8e10-64ff00a78c4c"/>
    <xsd:import namespace="2ceafa1b-f5d9-4ded-b5b5-0e8dd98dde4c"/>
    <xsd:import namespace="c83068ff-0790-4048-8698-1358a6bc3148"/>
    <xsd:element name="properties">
      <xsd:complexType>
        <xsd:sequence>
          <xsd:element name="documentManagement">
            <xsd:complexType>
              <xsd:all>
                <xsd:element ref="ns2:PMRBR_x0020_Authors" minOccurs="0"/>
                <xsd:element ref="ns2:PMPRB_x0020_Submitter" minOccurs="0"/>
                <xsd:element ref="ns2:PMPRB_x0020_Contributors" minOccurs="0"/>
                <xsd:element ref="ns2:Essential_x0020_Information" minOccurs="0"/>
                <xsd:element ref="ns2:Declassified" minOccurs="0"/>
                <xsd:element ref="ns2:Historical_x0020_or_x0020_Archival_x0020_Value" minOccurs="0"/>
                <xsd:element ref="ns2:Tabled_x0020_in_x0020_Parliment" minOccurs="0"/>
                <xsd:element ref="ns2:Transferred_x0020_to_x0020_LAC" minOccurs="0"/>
                <xsd:element ref="ns4:IM_x0020_Approved_x0020_Record" minOccurs="0"/>
                <xsd:element ref="ns2:Document_x0020_StateTaxHTField0" minOccurs="0"/>
                <xsd:element ref="ns2:External_x0020_AuthorsTaxHTField0" minOccurs="0"/>
                <xsd:element ref="ns3:TaxCatchAll" minOccurs="0"/>
                <xsd:element ref="ns2:External_x0020_CollaboratorsTaxHTField0" minOccurs="0"/>
                <xsd:element ref="ns3:TaxCatchAllLabel" minOccurs="0"/>
                <xsd:element ref="ns2:FunctionTaxHTField0" minOccurs="0"/>
                <xsd:element ref="ns4:SubfilesTaxHTField0" minOccurs="0"/>
                <xsd:element ref="ns2:ActivityTaxHTField0" minOccurs="0"/>
                <xsd:element ref="ns2:SectionTaxHTField0" minOccurs="0"/>
                <xsd:element ref="ns2:BranchTaxHTField0" minOccurs="0"/>
                <xsd:element ref="ns2:Document_x0020_LanguageTaxHTField0" minOccurs="0"/>
                <xsd:element ref="ns3:l622e961dc7b47eeb3f0805799c5939d" minOccurs="0"/>
                <xsd:element ref="ns2:Document_x0020_SourceTaxHTField0" minOccurs="0"/>
                <xsd:element ref="ns2:PMPRB_x0020_KeywordsTaxHTField0" minOccurs="0"/>
                <xsd:element ref="ns2:Classified_x0020_InformationTaxHTField0" minOccurs="0"/>
                <xsd:element ref="ns5:_dlc_DocIdPersistId" minOccurs="0"/>
                <xsd:element ref="ns5:_dlc_DocId" minOccurs="0"/>
                <xsd:element ref="ns3:dd9520ad33df4276bb2ec023d1441d19" minOccurs="0"/>
                <xsd:element ref="ns5:_dlc_DocIdUrl" minOccurs="0"/>
                <xsd:element ref="ns3:o6c915dd353f41f7bafbcd13d675a69d" minOccurs="0"/>
                <xsd:element ref="ns3:gd20b21f43b648ed823ff7d4e7bdf477" minOccurs="0"/>
                <xsd:element ref="ns2:Document_x0020_Subject" minOccurs="0"/>
                <xsd:element ref="ns3:c4011fa0e4ad42a1a69dba25f1e40787" minOccurs="0"/>
                <xsd:element ref="ns4:Retention_x0020_Approval_x0020_Group" minOccurs="0"/>
                <xsd:element ref="ns3:i881549893f04704bdbd12f21961dd64" minOccurs="0"/>
                <xsd:element ref="ns2:Legacy_x0020_Document_x0020_ID" minOccurs="0"/>
                <xsd:element ref="ns3:g40ec1b4031a469394b00eec5a9ca1aa" minOccurs="0"/>
                <xsd:element ref="ns3:FCS-SCF-ID" minOccurs="0"/>
                <xsd:element ref="ns2:Document_x0020_Set_x0020_Keyword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71f26-bf30-4ace-b43c-f63ba7af3375" elementFormDefault="qualified">
    <xsd:import namespace="http://schemas.microsoft.com/office/2006/documentManagement/types"/>
    <xsd:import namespace="http://schemas.microsoft.com/office/infopath/2007/PartnerControls"/>
    <xsd:element name="PMRBR_x0020_Authors" ma:index="11" nillable="true" ma:displayName="PMPRB Authors" ma:description="Internal Authors of this Document" ma:list="UserInfo" ma:SharePointGroup="0" ma:internalName="PMRBR_x0020_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MPRB_x0020_Submitter" ma:index="12" nillable="true" ma:displayName="PMPRB Submitter" ma:description="PMPRB User who originally posted the document" ma:indexed="true" ma:list="UserInfo" ma:SharePointGroup="0" ma:internalName="PMPRB_x0020_Submit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MPRB_x0020_Contributors" ma:index="13" nillable="true" ma:displayName="PMPRB Contributors" ma:list="UserInfo" ma:SharePointGroup="0" ma:internalName="PMPRB_x0020_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sential_x0020_Information" ma:index="21" nillable="true" ma:displayName="Essential Information" ma:default="0" ma:description="Information considered vital to the operations of an organization and identified in the context of emergency preparedness and business resumption planning." ma:internalName="Essential_x0020_Information">
      <xsd:simpleType>
        <xsd:restriction base="dms:Boolean"/>
      </xsd:simpleType>
    </xsd:element>
    <xsd:element name="Declassified" ma:index="22" nillable="true" ma:displayName="Declassified" ma:default="0" ma:description="Document was declassified after becoming a record." ma:internalName="Declassified" ma:readOnly="false">
      <xsd:simpleType>
        <xsd:restriction base="dms:Boolean"/>
      </xsd:simpleType>
    </xsd:element>
    <xsd:element name="Historical_x0020_or_x0020_Archival_x0020_Value" ma:index="23" nillable="true" ma:displayName="Historical or Archival Value" ma:default="0" ma:internalName="Historical_x0020_or_x0020_Archival_x0020_Value">
      <xsd:simpleType>
        <xsd:restriction base="dms:Boolean"/>
      </xsd:simpleType>
    </xsd:element>
    <xsd:element name="Tabled_x0020_in_x0020_Parliment" ma:index="24" nillable="true" ma:displayName="Tabled in Parliament" ma:default="0" ma:description="Documents tagged Tabled in Parliament will see their classication level automatically downgraded." ma:internalName="Tabled_x0020_in_x0020_Parliment" ma:readOnly="false">
      <xsd:simpleType>
        <xsd:restriction base="dms:Boolean"/>
      </xsd:simpleType>
    </xsd:element>
    <xsd:element name="Transferred_x0020_to_x0020_LAC" ma:index="25" nillable="true" ma:displayName="Transferred to LAC" ma:default="0" ma:description="Document was removed from PMPRB Archives and moved to LAC Archives" ma:internalName="Transferred_x0020_to_x0020_LAC" ma:readOnly="false">
      <xsd:simpleType>
        <xsd:restriction base="dms:Boolean"/>
      </xsd:simpleType>
    </xsd:element>
    <xsd:element name="Document_x0020_StateTaxHTField0" ma:index="28" ma:taxonomy="true" ma:internalName="Document_x0020_StateTaxHTField0" ma:taxonomyFieldName="Document_x0020_State" ma:displayName="Document State" ma:readOnly="false" ma:default="3;#Authoring|d1895284-02bb-479f-9c3a-5b27d53edaaf" ma:fieldId="{d68447dd-9a9b-4824-b86b-74d48cef485b}" ma:sspId="87fb4825-937c-4e2d-8062-543fa8dda6ff" ma:termSetId="eba5e935-0f4e-43c4-b869-2a7735850abd" ma:anchorId="00000000-0000-0000-0000-000000000000" ma:open="false" ma:isKeyword="false">
      <xsd:complexType>
        <xsd:sequence>
          <xsd:element ref="pc:Terms" minOccurs="0" maxOccurs="1"/>
        </xsd:sequence>
      </xsd:complexType>
    </xsd:element>
    <xsd:element name="External_x0020_AuthorsTaxHTField0" ma:index="30" nillable="true" ma:taxonomy="true" ma:internalName="External_x0020_AuthorsTaxHTField0" ma:taxonomyFieldName="External_x0020_Authors" ma:displayName="External Authors" ma:readOnly="false" ma:default="" ma:fieldId="{f9ad39a6-32cd-4173-b754-d4486d1ade1d}" ma:taxonomyMulti="true" ma:sspId="87fb4825-937c-4e2d-8062-543fa8dda6ff" ma:termSetId="26f48bbb-f85d-440f-bef9-a84b7803b73d" ma:anchorId="00000000-0000-0000-0000-000000000000" ma:open="true" ma:isKeyword="false">
      <xsd:complexType>
        <xsd:sequence>
          <xsd:element ref="pc:Terms" minOccurs="0" maxOccurs="1"/>
        </xsd:sequence>
      </xsd:complexType>
    </xsd:element>
    <xsd:element name="External_x0020_CollaboratorsTaxHTField0" ma:index="32" nillable="true" ma:taxonomy="true" ma:internalName="External_x0020_CollaboratorsTaxHTField0" ma:taxonomyFieldName="External_x0020_Collaborators" ma:displayName="External Collaborators" ma:readOnly="false" ma:default="" ma:fieldId="{1210f448-14ad-40a5-82d3-68f3af84eb86}" ma:taxonomyMulti="true" ma:sspId="87fb4825-937c-4e2d-8062-543fa8dda6ff" ma:termSetId="75745449-76d9-460a-a0f9-9030a18d9d9b" ma:anchorId="00000000-0000-0000-0000-000000000000" ma:open="true" ma:isKeyword="false">
      <xsd:complexType>
        <xsd:sequence>
          <xsd:element ref="pc:Terms" minOccurs="0" maxOccurs="1"/>
        </xsd:sequence>
      </xsd:complexType>
    </xsd:element>
    <xsd:element name="FunctionTaxHTField0" ma:index="34" ma:taxonomy="true" ma:internalName="FunctionTaxHTField0" ma:taxonomyFieldName="Function" ma:displayName="Function" ma:default="" ma:fieldId="{13cdd88e-8468-4f45-8222-082978acdc14}"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ActivityTaxHTField0" ma:index="36" ma:taxonomy="true" ma:internalName="ActivityTaxHTField0" ma:taxonomyFieldName="Activity" ma:displayName="Activity" ma:indexed="true" ma:default="" ma:fieldId="{169e8d22-9688-4424-92ac-81ed6877dd60}"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SectionTaxHTField0" ma:index="38" ma:taxonomy="true" ma:internalName="SectionTaxHTField0" ma:taxonomyFieldName="Section" ma:displayName="Section" ma:readOnly="false" ma:default="" ma:fieldId="{48db267f-69f4-439a-a6b3-7729d447a85f}"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BranchTaxHTField0" ma:index="39" ma:taxonomy="true" ma:internalName="BranchTaxHTField0" ma:taxonomyFieldName="Branch" ma:displayName="Branch" ma:readOnly="false" ma:default="" ma:fieldId="{9c763c8f-4b04-4605-b4de-cf735142c869}"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Document_x0020_LanguageTaxHTField0" ma:index="40" ma:taxonomy="true" ma:internalName="Document_x0020_LanguageTaxHTField0" ma:taxonomyFieldName="Document_x0020_Language" ma:displayName="Document Language" ma:default="2;#English|1d77e0e2-178f-46e6-9051-7bafdb57b0d2" ma:fieldId="{2ef4a9d0-2262-49ca-a951-d001daa9d580}" ma:taxonomyMulti="true" ma:sspId="87fb4825-937c-4e2d-8062-543fa8dda6ff" ma:termSetId="ff932b19-9d2e-4450-957a-1463124339a0" ma:anchorId="00000000-0000-0000-0000-000000000000" ma:open="true" ma:isKeyword="false">
      <xsd:complexType>
        <xsd:sequence>
          <xsd:element ref="pc:Terms" minOccurs="0" maxOccurs="1"/>
        </xsd:sequence>
      </xsd:complexType>
    </xsd:element>
    <xsd:element name="Document_x0020_SourceTaxHTField0" ma:index="43" ma:taxonomy="true" ma:internalName="Document_x0020_SourceTaxHTField0" ma:taxonomyFieldName="Document_x0020_Source" ma:displayName="Document Source" ma:default="1;#PMPRB|8b75eb90-1c3d-4eef-becc-b2774a094013" ma:fieldId="{cd2e6899-b419-4a71-8085-8cb2fea00094}" ma:taxonomyMulti="true" ma:sspId="87fb4825-937c-4e2d-8062-543fa8dda6ff" ma:termSetId="0f66b426-bb6a-4a0b-94ff-44d3a3fd4278" ma:anchorId="00000000-0000-0000-0000-000000000000" ma:open="false" ma:isKeyword="false">
      <xsd:complexType>
        <xsd:sequence>
          <xsd:element ref="pc:Terms" minOccurs="0" maxOccurs="1"/>
        </xsd:sequence>
      </xsd:complexType>
    </xsd:element>
    <xsd:element name="PMPRB_x0020_KeywordsTaxHTField0" ma:index="45" nillable="true" ma:taxonomy="true" ma:internalName="PMPRB_x0020_KeywordsTaxHTField0" ma:taxonomyFieldName="PMPRB_x0020_Keywords" ma:displayName="PMPRB Keywords" ma:readOnly="false" ma:default="" ma:fieldId="{16eb63d6-7359-4f74-8299-0d799f538954}" ma:taxonomyMulti="true" ma:sspId="87fb4825-937c-4e2d-8062-543fa8dda6ff" ma:termSetId="f1608d54-3fab-4863-877e-e46198ecf9cd" ma:anchorId="00000000-0000-0000-0000-000000000000" ma:open="true" ma:isKeyword="false">
      <xsd:complexType>
        <xsd:sequence>
          <xsd:element ref="pc:Terms" minOccurs="0" maxOccurs="1"/>
        </xsd:sequence>
      </xsd:complexType>
    </xsd:element>
    <xsd:element name="Classified_x0020_InformationTaxHTField0" ma:index="46" ma:taxonomy="true" ma:internalName="Classified_x0020_InformationTaxHTField0" ma:taxonomyFieldName="Classified_x0020_Information" ma:displayName="Classified Information" ma:readOnly="false" ma:default="1544;#Protected A|2e662ab4-e261-4a9f-9700-9642ee2ac7b4" ma:fieldId="{4495914c-5390-46e7-a646-ccd708fac39f}" ma:sspId="87fb4825-937c-4e2d-8062-543fa8dda6ff" ma:termSetId="d4d4e24c-0ad0-4d57-bebe-1c8fbbbaf172" ma:anchorId="00000000-0000-0000-0000-000000000000" ma:open="false" ma:isKeyword="false">
      <xsd:complexType>
        <xsd:sequence>
          <xsd:element ref="pc:Terms" minOccurs="0" maxOccurs="1"/>
        </xsd:sequence>
      </xsd:complexType>
    </xsd:element>
    <xsd:element name="Document_x0020_Subject" ma:index="58" nillable="true" ma:displayName="Document Subject" ma:description="Summary information defining the document" ma:hidden="true" ma:internalName="Document_x0020_Subject" ma:readOnly="false">
      <xsd:simpleType>
        <xsd:restriction base="dms:Note"/>
      </xsd:simpleType>
    </xsd:element>
    <xsd:element name="Legacy_x0020_Document_x0020_ID" ma:index="62" nillable="true" ma:displayName="Legacy Document ID" ma:description="Used to store the IDs coming from external systems such as the correspondance database" ma:hidden="true" ma:internalName="Legacy_x0020_Document_x0020_ID" ma:readOnly="false">
      <xsd:simpleType>
        <xsd:restriction base="dms:Text">
          <xsd:maxLength value="22"/>
        </xsd:restriction>
      </xsd:simpleType>
    </xsd:element>
    <xsd:element name="Document_x0020_Set_x0020_KeywordTaxHTField0" ma:index="65" nillable="true" ma:taxonomy="true" ma:internalName="Document_x0020_Set_x0020_KeywordTaxHTField0" ma:taxonomyFieldName="Document_x0020_Set_x0020_Keyword" ma:displayName="Document Set Keyword" ma:readOnly="false" ma:default="" ma:fieldId="{accfa619-18eb-482b-944e-403abb9ba2a0}" ma:taxonomyMulti="true" ma:sspId="87fb4825-937c-4e2d-8062-543fa8dda6ff" ma:termSetId="1d86dd51-36ad-4424-afa6-b33ccfd1134d"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2559f1-fe83-44ed-8e10-64ff00a78c4c" elementFormDefault="qualified">
    <xsd:import namespace="http://schemas.microsoft.com/office/2006/documentManagement/types"/>
    <xsd:import namespace="http://schemas.microsoft.com/office/infopath/2007/PartnerControls"/>
    <xsd:element name="TaxCatchAll" ma:index="31" nillable="true" ma:displayName="Taxonomy Catch All Column" ma:description="" ma:hidden="true" ma:list="{8480225b-d405-4c16-9f5e-edef60f4c6f4}" ma:internalName="TaxCatchAll" ma:showField="CatchAllData" ma:web="033ebe66-9869-4a16-817e-9c6d5327fac2">
      <xsd:complexType>
        <xsd:complexContent>
          <xsd:extension base="dms:MultiChoiceLookup">
            <xsd:sequence>
              <xsd:element name="Value" type="dms:Lookup" maxOccurs="unbounded" minOccurs="0" nillable="true"/>
            </xsd:sequence>
          </xsd:extension>
        </xsd:complexContent>
      </xsd:complexType>
    </xsd:element>
    <xsd:element name="TaxCatchAllLabel" ma:index="33" nillable="true" ma:displayName="Taxonomy Catch All Column1" ma:description="" ma:hidden="true" ma:list="{8480225b-d405-4c16-9f5e-edef60f4c6f4}" ma:internalName="TaxCatchAllLabel" ma:readOnly="true" ma:showField="CatchAllDataLabel" ma:web="033ebe66-9869-4a16-817e-9c6d5327fac2">
      <xsd:complexType>
        <xsd:complexContent>
          <xsd:extension base="dms:MultiChoiceLookup">
            <xsd:sequence>
              <xsd:element name="Value" type="dms:Lookup" maxOccurs="unbounded" minOccurs="0" nillable="true"/>
            </xsd:sequence>
          </xsd:extension>
        </xsd:complexContent>
      </xsd:complexType>
    </xsd:element>
    <xsd:element name="l622e961dc7b47eeb3f0805799c5939d" ma:index="42" nillable="true" ma:taxonomy="true" ma:internalName="l622e961dc7b47eeb3f0805799c5939d" ma:taxonomyFieldName="SubSubfiles" ma:displayName="SubSubfiles" ma:default="" ma:fieldId="{5622e961-dc7b-47ee-b3f0-805799c5939d}"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dd9520ad33df4276bb2ec023d1441d19" ma:index="50" nillable="true" ma:taxonomy="true" ma:internalName="dd9520ad33df4276bb2ec023d1441d19" ma:taxonomyFieldName="Document_x0020_Type" ma:displayName="Document Type" ma:readOnly="false" ma:default="" ma:fieldId="{dd9520ad-33df-4276-bb2e-c023d1441d19}" ma:taxonomyMulti="true" ma:sspId="87fb4825-937c-4e2d-8062-543fa8dda6ff" ma:termSetId="ddbd10c8-7445-4d8f-87ca-95aba402ad42" ma:anchorId="00000000-0000-0000-0000-000000000000" ma:open="false" ma:isKeyword="false">
      <xsd:complexType>
        <xsd:sequence>
          <xsd:element ref="pc:Terms" minOccurs="0" maxOccurs="1"/>
        </xsd:sequence>
      </xsd:complexType>
    </xsd:element>
    <xsd:element name="o6c915dd353f41f7bafbcd13d675a69d" ma:index="54" nillable="true" ma:taxonomy="true" ma:internalName="o6c915dd353f41f7bafbcd13d675a69d" ma:taxonomyFieldName="Company_x0020_Code" ma:displayName="Pharmaceutical Company" ma:default="" ma:fieldId="{86c915dd-353f-41f7-bafb-cd13d675a69d}" ma:taxonomyMulti="true" ma:sspId="87fb4825-937c-4e2d-8062-543fa8dda6ff" ma:termSetId="3ce5b231-181f-4454-be33-c189817b6eb0" ma:anchorId="00000000-0000-0000-0000-000000000000" ma:open="false" ma:isKeyword="false">
      <xsd:complexType>
        <xsd:sequence>
          <xsd:element ref="pc:Terms" minOccurs="0" maxOccurs="1"/>
        </xsd:sequence>
      </xsd:complexType>
    </xsd:element>
    <xsd:element name="gd20b21f43b648ed823ff7d4e7bdf477" ma:index="56" nillable="true" ma:taxonomy="true" ma:internalName="gd20b21f43b648ed823ff7d4e7bdf477" ma:taxonomyFieldName="Chemical_x0020_Name" ma:displayName="Chemical Name" ma:readOnly="false" ma:default="" ma:fieldId="{0d20b21f-43b6-48ed-823f-f7d4e7bdf477}" ma:taxonomyMulti="true" ma:sspId="87fb4825-937c-4e2d-8062-543fa8dda6ff" ma:termSetId="fe490947-bf9e-45fc-b6fa-3da83af950a2" ma:anchorId="00000000-0000-0000-0000-000000000000" ma:open="false" ma:isKeyword="false">
      <xsd:complexType>
        <xsd:sequence>
          <xsd:element ref="pc:Terms" minOccurs="0" maxOccurs="1"/>
        </xsd:sequence>
      </xsd:complexType>
    </xsd:element>
    <xsd:element name="c4011fa0e4ad42a1a69dba25f1e40787" ma:index="59" nillable="true" ma:taxonomy="true" ma:internalName="c4011fa0e4ad42a1a69dba25f1e40787" ma:taxonomyFieldName="Drug_x0020_ID" ma:displayName="DIN" ma:default="" ma:fieldId="{c4011fa0-e4ad-42a1-a69d-ba25f1e40787}" ma:taxonomyMulti="true" ma:sspId="87fb4825-937c-4e2d-8062-543fa8dda6ff" ma:termSetId="00f27d29-1783-4885-991d-8e0af75fb1aa" ma:anchorId="00000000-0000-0000-0000-000000000000" ma:open="false" ma:isKeyword="false">
      <xsd:complexType>
        <xsd:sequence>
          <xsd:element ref="pc:Terms" minOccurs="0" maxOccurs="1"/>
        </xsd:sequence>
      </xsd:complexType>
    </xsd:element>
    <xsd:element name="i881549893f04704bdbd12f21961dd64" ma:index="61" nillable="true" ma:taxonomy="true" ma:internalName="i881549893f04704bdbd12f21961dd64" ma:taxonomyFieldName="Drug_x0020_Strength" ma:displayName="Drug Brand Name" ma:default="" ma:fieldId="{28815498-93f0-4704-bdbd-12f21961dd64}" ma:taxonomyMulti="true" ma:sspId="87fb4825-937c-4e2d-8062-543fa8dda6ff" ma:termSetId="f5c3726f-a305-40c6-9e3a-f7e8f9b093aa" ma:anchorId="00000000-0000-0000-0000-000000000000" ma:open="false" ma:isKeyword="false">
      <xsd:complexType>
        <xsd:sequence>
          <xsd:element ref="pc:Terms" minOccurs="0" maxOccurs="1"/>
        </xsd:sequence>
      </xsd:complexType>
    </xsd:element>
    <xsd:element name="g40ec1b4031a469394b00eec5a9ca1aa" ma:index="63" nillable="true" ma:taxonomy="true" ma:internalName="g40ec1b4031a469394b00eec5a9ca1aa" ma:taxonomyFieldName="Calandar_x0020_Year" ma:displayName="Calendar Year" ma:indexed="true" ma:default="" ma:fieldId="{040ec1b4-031a-4693-94b0-0eec5a9ca1aa}" ma:sspId="87fb4825-937c-4e2d-8062-543fa8dda6ff" ma:termSetId="38cbacda-470a-4859-a355-c088e300241f" ma:anchorId="00000000-0000-0000-0000-000000000000" ma:open="false" ma:isKeyword="false">
      <xsd:complexType>
        <xsd:sequence>
          <xsd:element ref="pc:Terms" minOccurs="0" maxOccurs="1"/>
        </xsd:sequence>
      </xsd:complexType>
    </xsd:element>
    <xsd:element name="FCS-SCF-ID" ma:index="64" nillable="true" ma:displayName="FCS-SCF-ID" ma:hidden="true" ma:indexed="true" ma:internalName="FCS_x002d_SCF_x002d_ID" ma:readOnly="false">
      <xsd:simpleType>
        <xsd:restriction base="dms:Text">
          <xsd:maxLength value="15"/>
        </xsd:restriction>
      </xsd:simpleType>
    </xsd:element>
  </xsd:schema>
  <xsd:schema xmlns:xsd="http://www.w3.org/2001/XMLSchema" xmlns:xs="http://www.w3.org/2001/XMLSchema" xmlns:dms="http://schemas.microsoft.com/office/2006/documentManagement/types" xmlns:pc="http://schemas.microsoft.com/office/infopath/2007/PartnerControls" targetNamespace="2ceafa1b-f5d9-4ded-b5b5-0e8dd98dde4c" elementFormDefault="qualified">
    <xsd:import namespace="http://schemas.microsoft.com/office/2006/documentManagement/types"/>
    <xsd:import namespace="http://schemas.microsoft.com/office/infopath/2007/PartnerControls"/>
    <xsd:element name="IM_x0020_Approved_x0020_Record" ma:index="26" nillable="true" ma:displayName="IM Approved Record" ma:default="0" ma:internalName="IM_x0020_Approved_x0020_Record" ma:readOnly="false">
      <xsd:simpleType>
        <xsd:restriction base="dms:Boolean"/>
      </xsd:simpleType>
    </xsd:element>
    <xsd:element name="SubfilesTaxHTField0" ma:index="35" nillable="true" ma:taxonomy="true" ma:internalName="SubfilesTaxHTField0" ma:taxonomyFieldName="Subfiles" ma:displayName="Subfiles" ma:default="" ma:fieldId="{2ec341dc-f52f-4765-b370-7d8975bd603b}"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Retention_x0020_Approval_x0020_Group" ma:index="60" nillable="true" ma:displayName="Retention Approval Group" ma:hidden="true" ma:list="UserInfo" ma:SearchPeopleOnly="false" ma:SharePointGroup="0" ma:internalName="Retention_x0020_Approval_x0020_Group"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83068ff-0790-4048-8698-1358a6bc3148" elementFormDefault="qualified">
    <xsd:import namespace="http://schemas.microsoft.com/office/2006/documentManagement/types"/>
    <xsd:import namespace="http://schemas.microsoft.com/office/infopath/2007/PartnerControls"/>
    <xsd:element name="_dlc_DocIdPersistId" ma:index="48" nillable="true" ma:displayName="Persist ID" ma:description="Keep ID on add." ma:hidden="true" ma:internalName="_dlc_DocIdPersistId" ma:readOnly="true">
      <xsd:simpleType>
        <xsd:restriction base="dms:Boolean"/>
      </xsd:simpleType>
    </xsd:element>
    <xsd:element name="_dlc_DocId" ma:index="49" nillable="true" ma:displayName="Document ID Value" ma:description="The value of the document ID assigned to this item." ma:internalName="_dlc_DocId" ma:readOnly="true">
      <xsd:simpleType>
        <xsd:restriction base="dms:Text"/>
      </xsd:simpleType>
    </xsd:element>
    <xsd:element name="_dlc_DocIdUrl" ma:index="5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D4F1A6D13ADAD147AF7664ADAF3B1700" ma:contentTypeVersion="0" ma:contentTypeDescription="Create a new document." ma:contentTypeScope="" ma:versionID="6240794ccd0ef62f9d05e535e0fbc7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E3DABC-FB91-47A2-9797-AF6E6CA22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71f26-bf30-4ace-b43c-f63ba7af3375"/>
    <ds:schemaRef ds:uri="362559f1-fe83-44ed-8e10-64ff00a78c4c"/>
    <ds:schemaRef ds:uri="2ceafa1b-f5d9-4ded-b5b5-0e8dd98dde4c"/>
    <ds:schemaRef ds:uri="c83068ff-0790-4048-8698-1358a6bc3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9C0214-BC97-42DC-899F-C8E585361866}"/>
</file>

<file path=customXml/itemProps3.xml><?xml version="1.0" encoding="utf-8"?>
<ds:datastoreItem xmlns:ds="http://schemas.openxmlformats.org/officeDocument/2006/customXml" ds:itemID="{5DA2F5E0-8436-4891-8AA1-0AEC49C3E63C}">
  <ds:schemaRefs>
    <ds:schemaRef ds:uri="http://schemas.microsoft.com/sharepoint/events"/>
  </ds:schemaRefs>
</ds:datastoreItem>
</file>

<file path=customXml/itemProps4.xml><?xml version="1.0" encoding="utf-8"?>
<ds:datastoreItem xmlns:ds="http://schemas.openxmlformats.org/officeDocument/2006/customXml" ds:itemID="{4F5D5023-D320-4458-8296-E84D9D21EBB3}"/>
</file>

<file path=customXml/itemProps5.xml><?xml version="1.0" encoding="utf-8"?>
<ds:datastoreItem xmlns:ds="http://schemas.openxmlformats.org/officeDocument/2006/customXml" ds:itemID="{C4F893B7-9503-4B01-BD65-FE2B78BCFBAB}"/>
</file>

<file path=docProps/app.xml><?xml version="1.0" encoding="utf-8"?>
<Properties xmlns="http://schemas.openxmlformats.org/officeDocument/2006/extended-properties" xmlns:vt="http://schemas.openxmlformats.org/officeDocument/2006/docPropsVTypes">
  <Template/>
  <TotalTime>51183</TotalTime>
  <Words>2831</Words>
  <Application>Microsoft Office PowerPoint</Application>
  <PresentationFormat>On-screen Show (4:3)</PresentationFormat>
  <Paragraphs>347</Paragraphs>
  <Slides>44</Slides>
  <Notes>21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Presentation 2</vt:lpstr>
      <vt:lpstr>Patented Medicine Prices Review Board</vt:lpstr>
      <vt:lpstr>Overview</vt:lpstr>
      <vt:lpstr>Form 1 - Filing Schedule </vt:lpstr>
      <vt:lpstr>Form 1</vt:lpstr>
      <vt:lpstr>Form 1 – Block 1</vt:lpstr>
      <vt:lpstr>Form 1 – Block 1 </vt:lpstr>
      <vt:lpstr>Form 1 – Block 2 </vt:lpstr>
      <vt:lpstr>Form 1 – Block 3 </vt:lpstr>
      <vt:lpstr>Form 1 – Blocks 4, 5  &amp; 6 </vt:lpstr>
      <vt:lpstr>Form 1 – Block 7 </vt:lpstr>
      <vt:lpstr>Patent (Patent Act section 45)</vt:lpstr>
      <vt:lpstr>Form 1 – Block 8 </vt:lpstr>
      <vt:lpstr>Form 1 – Tips to avoid most common errors</vt:lpstr>
      <vt:lpstr>Form 2 - Amendments</vt:lpstr>
      <vt:lpstr>Form 2 - Amendments – Block 2</vt:lpstr>
      <vt:lpstr>Form 2 - Amendments – Block 3 </vt:lpstr>
      <vt:lpstr>Form 2 - Amendments - Block 4</vt:lpstr>
      <vt:lpstr>Form 2 – Amendments – Block 4 - Tips</vt:lpstr>
      <vt:lpstr>Example - Data Corrections</vt:lpstr>
      <vt:lpstr>Form 2 – Online filing tool</vt:lpstr>
      <vt:lpstr>Where to find everything you need…. Website: http://www.pmprb-cepmb.gc.ca/  </vt:lpstr>
      <vt:lpstr>If you still have questions</vt:lpstr>
      <vt:lpstr>PowerPoint Presentation</vt:lpstr>
      <vt:lpstr>Lauer-Taxe</vt:lpstr>
      <vt:lpstr>Lauer-Taxe WEBAPO</vt:lpstr>
      <vt:lpstr>Regulatory Data Calculations</vt:lpstr>
      <vt:lpstr>PowerPoint Presentation</vt:lpstr>
      <vt:lpstr>PowerPoint Presentation</vt:lpstr>
      <vt:lpstr>Calculating the Block 5 Germany Price</vt:lpstr>
      <vt:lpstr>What this looks like in practice</vt:lpstr>
      <vt:lpstr>Impact</vt:lpstr>
      <vt:lpstr>PowerPoint Presentation</vt:lpstr>
      <vt:lpstr>PowerPoint Presentation</vt:lpstr>
      <vt:lpstr>Changes for 2016</vt:lpstr>
      <vt:lpstr>Reasonable Relationship (RR) Test</vt:lpstr>
      <vt:lpstr>Rationale</vt:lpstr>
      <vt:lpstr>Impact analysis</vt:lpstr>
      <vt:lpstr>PowerPoint Presentation</vt:lpstr>
      <vt:lpstr>List Price Relative to MAPP Verification</vt:lpstr>
      <vt:lpstr>Rationale</vt:lpstr>
      <vt:lpstr>Rationale</vt:lpstr>
      <vt:lpstr>Impact Assessment</vt:lpstr>
      <vt:lpstr>Notice and Comment</vt:lpstr>
      <vt:lpstr>Questions and Comments?</vt:lpstr>
    </vt:vector>
  </TitlesOfParts>
  <Manager>Gregory Gillespie</Manager>
  <Company>PMPRB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Patented Medicine Prices Review Board</dc:title>
  <dc:subject>PMPRB Presentation to Pharma Pricing Market Access Outlook Europe 2010</dc:subject>
  <dc:creator>Salma Pardhan</dc:creator>
  <cp:keywords>London</cp:keywords>
  <cp:lastModifiedBy>PMPRB-CEPMB</cp:lastModifiedBy>
  <cp:revision>2041</cp:revision>
  <cp:lastPrinted>2012-12-04T15:31:34Z</cp:lastPrinted>
  <dcterms:modified xsi:type="dcterms:W3CDTF">2015-11-09T18:52:55Z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0x010100D4F1A6D13ADAD147AF7664ADAF3B1700</vt:lpwstr>
  </property>
  <property fmtid="{D5CDD505-2E9C-101B-9397-08002B2CF9AE}" pid="3" name="Section">
    <vt:lpwstr>1978;#Reg|c565743c-2f6f-482f-98ac-cf46919e305d</vt:lpwstr>
  </property>
  <property fmtid="{D5CDD505-2E9C-101B-9397-08002B2CF9AE}" pid="4" name="External Collaborators">
    <vt:lpwstr/>
  </property>
  <property fmtid="{D5CDD505-2E9C-101B-9397-08002B2CF9AE}" pid="5" name="l1eea5dd541b4eb4b3a13d1990affbf8">
    <vt:lpwstr/>
  </property>
  <property fmtid="{D5CDD505-2E9C-101B-9397-08002B2CF9AE}" pid="6" name="Calandar Year">
    <vt:lpwstr>2320;#2015|a6702054-1ba1-4707-95d0-d99d2c0f6327</vt:lpwstr>
  </property>
  <property fmtid="{D5CDD505-2E9C-101B-9397-08002B2CF9AE}" pid="7" name="p2960112cdbf40b38ef78f0645c25d00">
    <vt:lpwstr/>
  </property>
  <property fmtid="{D5CDD505-2E9C-101B-9397-08002B2CF9AE}" pid="8" name="Branch">
    <vt:lpwstr>1977;#RAO|d4afd0a5-b84b-4c4f-b575-fb42bbcd0117</vt:lpwstr>
  </property>
  <property fmtid="{D5CDD505-2E9C-101B-9397-08002B2CF9AE}" pid="9" name="Activity">
    <vt:lpwstr>2116;#Face-to-Face Sessions|0b0a2080-e99a-4bf1-906a-d313df1cc1f1</vt:lpwstr>
  </property>
  <property fmtid="{D5CDD505-2E9C-101B-9397-08002B2CF9AE}" pid="10" name="e1c8939a27014f459d09952bb5e8bc56">
    <vt:lpwstr/>
  </property>
  <property fmtid="{D5CDD505-2E9C-101B-9397-08002B2CF9AE}" pid="11" name="Document Source">
    <vt:lpwstr>1;#PMPRB|8b75eb90-1c3d-4eef-becc-b2774a094013</vt:lpwstr>
  </property>
  <property fmtid="{D5CDD505-2E9C-101B-9397-08002B2CF9AE}" pid="12" name="p5814b85dc014ab0849fd5503e448cca">
    <vt:lpwstr/>
  </property>
  <property fmtid="{D5CDD505-2E9C-101B-9397-08002B2CF9AE}" pid="13" name="Document Set Keyword">
    <vt:lpwstr/>
  </property>
  <property fmtid="{D5CDD505-2E9C-101B-9397-08002B2CF9AE}" pid="14" name="Function">
    <vt:lpwstr>2115;#Outreach|0056b095-9c89-498a-a147-076eb4f4f0e1</vt:lpwstr>
  </property>
  <property fmtid="{D5CDD505-2E9C-101B-9397-08002B2CF9AE}" pid="15" name="Chemical Name">
    <vt:lpwstr/>
  </property>
  <property fmtid="{D5CDD505-2E9C-101B-9397-08002B2CF9AE}" pid="16" name="Drug Strength">
    <vt:lpwstr/>
  </property>
  <property fmtid="{D5CDD505-2E9C-101B-9397-08002B2CF9AE}" pid="17" name="External Authors">
    <vt:lpwstr/>
  </property>
  <property fmtid="{D5CDD505-2E9C-101B-9397-08002B2CF9AE}" pid="18" name="Drug Brand Name">
    <vt:lpwstr/>
  </property>
  <property fmtid="{D5CDD505-2E9C-101B-9397-08002B2CF9AE}" pid="19" name="a723ea846c47439895aa804ac94957a3">
    <vt:lpwstr/>
  </property>
  <property fmtid="{D5CDD505-2E9C-101B-9397-08002B2CF9AE}" pid="20" name="Classified Information">
    <vt:lpwstr>1544;#Protected A|2e662ab4-e261-4a9f-9700-9642ee2ac7b4</vt:lpwstr>
  </property>
  <property fmtid="{D5CDD505-2E9C-101B-9397-08002B2CF9AE}" pid="21" name="ff6d8f504327485c957a273383731686">
    <vt:lpwstr/>
  </property>
  <property fmtid="{D5CDD505-2E9C-101B-9397-08002B2CF9AE}" pid="22" name="Drug ID">
    <vt:lpwstr/>
  </property>
  <property fmtid="{D5CDD505-2E9C-101B-9397-08002B2CF9AE}" pid="23" name="Document Type">
    <vt:lpwstr>2301;#Presentation|a8f3fd96-2db5-4c79-9252-5d0260064288</vt:lpwstr>
  </property>
  <property fmtid="{D5CDD505-2E9C-101B-9397-08002B2CF9AE}" pid="24" name="Document State">
    <vt:lpwstr>3;#Authoring|d1895284-02bb-479f-9c3a-5b27d53edaaf</vt:lpwstr>
  </property>
  <property fmtid="{D5CDD505-2E9C-101B-9397-08002B2CF9AE}" pid="25" name="PMPRB Keywords">
    <vt:lpwstr/>
  </property>
  <property fmtid="{D5CDD505-2E9C-101B-9397-08002B2CF9AE}" pid="26" name="Company Code">
    <vt:lpwstr/>
  </property>
  <property fmtid="{D5CDD505-2E9C-101B-9397-08002B2CF9AE}" pid="27" name="Document Language">
    <vt:lpwstr>2;#English|1d77e0e2-178f-46e6-9051-7bafdb57b0d2</vt:lpwstr>
  </property>
  <property fmtid="{D5CDD505-2E9C-101B-9397-08002B2CF9AE}" pid="28" name="_dlc_DocIdItemGuid">
    <vt:lpwstr>e22ec0c2-9f7e-4d92-8534-6d1f3b4646df</vt:lpwstr>
  </property>
  <property fmtid="{D5CDD505-2E9C-101B-9397-08002B2CF9AE}" pid="29" name="Fiscal_x0020_Year">
    <vt:lpwstr/>
  </property>
  <property fmtid="{D5CDD505-2E9C-101B-9397-08002B2CF9AE}" pid="30" name="SubSubfiles">
    <vt:lpwstr/>
  </property>
  <property fmtid="{D5CDD505-2E9C-101B-9397-08002B2CF9AE}" pid="31" name="Subfiles">
    <vt:lpwstr/>
  </property>
  <property fmtid="{D5CDD505-2E9C-101B-9397-08002B2CF9AE}" pid="32" name="Country">
    <vt:lpwstr/>
  </property>
  <property fmtid="{D5CDD505-2E9C-101B-9397-08002B2CF9AE}" pid="33" name="Test">
    <vt:lpwstr/>
  </property>
  <property fmtid="{D5CDD505-2E9C-101B-9397-08002B2CF9AE}" pid="34" name="bubba2">
    <vt:lpwstr/>
  </property>
  <property fmtid="{D5CDD505-2E9C-101B-9397-08002B2CF9AE}" pid="35" name="Vendor_x0020_Name">
    <vt:lpwstr/>
  </property>
  <property fmtid="{D5CDD505-2E9C-101B-9397-08002B2CF9AE}" pid="36" name="Fiscal Year">
    <vt:lpwstr/>
  </property>
  <property fmtid="{D5CDD505-2E9C-101B-9397-08002B2CF9AE}" pid="37" name="Vendor Name">
    <vt:lpwstr/>
  </property>
</Properties>
</file>